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2" r:id="rId3"/>
    <p:sldId id="296" r:id="rId4"/>
    <p:sldId id="297" r:id="rId5"/>
    <p:sldId id="278" r:id="rId6"/>
    <p:sldId id="298" r:id="rId7"/>
    <p:sldId id="299" r:id="rId8"/>
    <p:sldId id="395" r:id="rId9"/>
    <p:sldId id="396" r:id="rId10"/>
    <p:sldId id="303" r:id="rId11"/>
    <p:sldId id="354" r:id="rId12"/>
    <p:sldId id="397" r:id="rId13"/>
    <p:sldId id="3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d\Dropbox\Demand%20Driven%20Institute%20-Chad%20and%20Carol\Newest%20book\Graphics\Chapter10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Sheet1!$A$334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5-4A2F-A7C2-E14F954C1D52}"/>
            </c:ext>
          </c:extLst>
        </c:ser>
        <c:ser>
          <c:idx val="1"/>
          <c:order val="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Sheet1!$A$335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45-4A2F-A7C2-E14F954C1D52}"/>
            </c:ext>
          </c:extLst>
        </c:ser>
        <c:ser>
          <c:idx val="2"/>
          <c:order val="2"/>
          <c:spPr>
            <a:solidFill>
              <a:srgbClr val="00CC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Sheet1!$A$336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45-4A2F-A7C2-E14F954C1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317512"/>
        <c:axId val="395317904"/>
      </c:barChart>
      <c:catAx>
        <c:axId val="395317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5317904"/>
        <c:crosses val="autoZero"/>
        <c:auto val="1"/>
        <c:lblAlgn val="ctr"/>
        <c:lblOffset val="100"/>
        <c:noMultiLvlLbl val="0"/>
      </c:catAx>
      <c:valAx>
        <c:axId val="39531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175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3581B-3305-4095-88CC-68A13F6D3F34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35B47-D15D-48A1-8A0A-E0B36BB3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4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5B47-D15D-48A1-8A0A-E0B36BB3D0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4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317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306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27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0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8150" y="6455354"/>
            <a:ext cx="62357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2016 by Industrial Press.  All rights reserved.  For individual non-commercial use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038B9-EF68-42C2-9381-A786EA57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500" y="365125"/>
            <a:ext cx="10033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0" y="1825625"/>
            <a:ext cx="1003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" y="6093983"/>
            <a:ext cx="1646488" cy="731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86708" y="6052708"/>
            <a:ext cx="805292" cy="8052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537" y="97285"/>
            <a:ext cx="1041322" cy="144994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62"/>
          <a:stretch/>
        </p:blipFill>
        <p:spPr>
          <a:xfrm>
            <a:off x="14956" y="62992"/>
            <a:ext cx="1064544" cy="73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3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Demand-Driven-Material-Requirements-Planning/dp/083113598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demanddriveninstitut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Demand-Driven-Performance-Debra-Smith/dp/0071796096" TargetMode="External"/><Relationship Id="rId2" Type="http://schemas.openxmlformats.org/officeDocument/2006/relationships/hyperlink" Target="http://www.amazon.com/Demand-Driven-Material-Requirements-Planning/dp/08311359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Orlickys-Material-Requirements-Planning-Third/dp/007175563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646" y="5821251"/>
            <a:ext cx="9144000" cy="640724"/>
          </a:xfrm>
        </p:spPr>
        <p:txBody>
          <a:bodyPr>
            <a:normAutofit/>
          </a:bodyPr>
          <a:lstStyle/>
          <a:p>
            <a:r>
              <a:rPr lang="en-US" sz="3600" dirty="0"/>
              <a:t>DDMRP Symbols and Graphics Pack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203" y="1247873"/>
            <a:ext cx="2544556" cy="354306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381912" y="1522829"/>
            <a:ext cx="1615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Presented by: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2006122"/>
            <a:ext cx="3346360" cy="148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81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9"/>
          <p:cNvSpPr>
            <a:spLocks/>
          </p:cNvSpPr>
          <p:nvPr/>
        </p:nvSpPr>
        <p:spPr bwMode="auto">
          <a:xfrm rot="21388221" flipH="1">
            <a:off x="2891076" y="2137489"/>
            <a:ext cx="6559801" cy="1155400"/>
          </a:xfrm>
          <a:custGeom>
            <a:avLst/>
            <a:gdLst>
              <a:gd name="T0" fmla="*/ 0 w 4891"/>
              <a:gd name="T1" fmla="*/ 1 h 1635"/>
              <a:gd name="T2" fmla="*/ 0 w 4891"/>
              <a:gd name="T3" fmla="*/ 1 h 1635"/>
              <a:gd name="T4" fmla="*/ 0 w 4891"/>
              <a:gd name="T5" fmla="*/ 1 h 1635"/>
              <a:gd name="T6" fmla="*/ 0 w 4891"/>
              <a:gd name="T7" fmla="*/ 1 h 1635"/>
              <a:gd name="T8" fmla="*/ 0 w 4891"/>
              <a:gd name="T9" fmla="*/ 1 h 1635"/>
              <a:gd name="T10" fmla="*/ 0 w 4891"/>
              <a:gd name="T11" fmla="*/ 1 h 1635"/>
              <a:gd name="T12" fmla="*/ 0 w 4891"/>
              <a:gd name="T13" fmla="*/ 1 h 1635"/>
              <a:gd name="T14" fmla="*/ 0 w 4891"/>
              <a:gd name="T15" fmla="*/ 1 h 1635"/>
              <a:gd name="T16" fmla="*/ 0 w 4891"/>
              <a:gd name="T17" fmla="*/ 1 h 1635"/>
              <a:gd name="T18" fmla="*/ 0 w 4891"/>
              <a:gd name="T19" fmla="*/ 1 h 1635"/>
              <a:gd name="T20" fmla="*/ 0 w 4891"/>
              <a:gd name="T21" fmla="*/ 1 h 16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91"/>
              <a:gd name="T34" fmla="*/ 0 h 1635"/>
              <a:gd name="T35" fmla="*/ 4891 w 4891"/>
              <a:gd name="T36" fmla="*/ 1635 h 16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91" h="1635">
                <a:moveTo>
                  <a:pt x="4891" y="874"/>
                </a:moveTo>
                <a:cubicBezTo>
                  <a:pt x="4795" y="781"/>
                  <a:pt x="4700" y="689"/>
                  <a:pt x="4590" y="700"/>
                </a:cubicBezTo>
                <a:cubicBezTo>
                  <a:pt x="4480" y="711"/>
                  <a:pt x="4364" y="950"/>
                  <a:pt x="4233" y="938"/>
                </a:cubicBezTo>
                <a:cubicBezTo>
                  <a:pt x="4102" y="926"/>
                  <a:pt x="3929" y="595"/>
                  <a:pt x="3803" y="627"/>
                </a:cubicBezTo>
                <a:cubicBezTo>
                  <a:pt x="3677" y="659"/>
                  <a:pt x="3620" y="1160"/>
                  <a:pt x="3474" y="1130"/>
                </a:cubicBezTo>
                <a:cubicBezTo>
                  <a:pt x="3328" y="1100"/>
                  <a:pt x="3101" y="421"/>
                  <a:pt x="2926" y="444"/>
                </a:cubicBezTo>
                <a:cubicBezTo>
                  <a:pt x="2751" y="467"/>
                  <a:pt x="2612" y="1310"/>
                  <a:pt x="2423" y="1267"/>
                </a:cubicBezTo>
                <a:cubicBezTo>
                  <a:pt x="2234" y="1224"/>
                  <a:pt x="1998" y="130"/>
                  <a:pt x="1792" y="188"/>
                </a:cubicBezTo>
                <a:cubicBezTo>
                  <a:pt x="1586" y="246"/>
                  <a:pt x="1421" y="1635"/>
                  <a:pt x="1189" y="1615"/>
                </a:cubicBezTo>
                <a:cubicBezTo>
                  <a:pt x="957" y="1595"/>
                  <a:pt x="600" y="140"/>
                  <a:pt x="402" y="70"/>
                </a:cubicBezTo>
                <a:cubicBezTo>
                  <a:pt x="204" y="0"/>
                  <a:pt x="102" y="597"/>
                  <a:pt x="0" y="119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76601" y="2187824"/>
            <a:ext cx="212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Increasing Variability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Variability Wave</a:t>
            </a:r>
          </a:p>
        </p:txBody>
      </p:sp>
    </p:spTree>
    <p:extLst>
      <p:ext uri="{BB962C8B-B14F-4D97-AF65-F5344CB8AC3E}">
        <p14:creationId xmlns:p14="http://schemas.microsoft.com/office/powerpoint/2010/main" val="2599554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21488"/>
              </p:ext>
            </p:extLst>
          </p:nvPr>
        </p:nvGraphicFramePr>
        <p:xfrm>
          <a:off x="382506" y="2006433"/>
          <a:ext cx="11599444" cy="3962400"/>
        </p:xfrm>
        <a:graphic>
          <a:graphicData uri="http://schemas.openxmlformats.org/drawingml/2006/table">
            <a:tbl>
              <a:tblPr/>
              <a:tblGrid>
                <a:gridCol w="259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1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1925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Example Part Buffer 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Average Daily 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Green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Buffer Profile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M, M (.5), L (.33)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LT Factor: 60 (DLT (12)x ADU (10) x Lead Time Factor (.5))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MOQ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Minimum Order Quantity: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Imposed or Desired Order Cycle (DOC)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Order Cycle: 70 (7(OC) x 10(ADU))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Decoupled Lead Time (DLT)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Yellow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120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(12(DLT) x 10(ADU))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Red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(Red Base (60) + Red Safety (20))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Red Base: </a:t>
                      </a: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60 (DLT (12)x ADU (10) x Lead Time Factor (.5))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13">
                <a:tc gridSpan="2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Red Safety: 20 (Red Base (60) x Variability Factor (.5))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437675"/>
              </p:ext>
            </p:extLst>
          </p:nvPr>
        </p:nvGraphicFramePr>
        <p:xfrm>
          <a:off x="8916521" y="2120816"/>
          <a:ext cx="2943785" cy="374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Calculation Grid</a:t>
            </a:r>
          </a:p>
        </p:txBody>
      </p:sp>
    </p:spTree>
    <p:extLst>
      <p:ext uri="{BB962C8B-B14F-4D97-AF65-F5344CB8AC3E}">
        <p14:creationId xmlns:p14="http://schemas.microsoft.com/office/powerpoint/2010/main" val="298216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87643" y="2164948"/>
            <a:ext cx="3958142" cy="3649645"/>
            <a:chOff x="4065396" y="2742550"/>
            <a:chExt cx="2619375" cy="2415221"/>
          </a:xfrm>
        </p:grpSpPr>
        <p:cxnSp>
          <p:nvCxnSpPr>
            <p:cNvPr id="118" name="AutoShape 113"/>
            <p:cNvCxnSpPr>
              <a:cxnSpLocks noChangeShapeType="1"/>
              <a:stCxn id="126" idx="3"/>
              <a:endCxn id="133" idx="3"/>
            </p:cNvCxnSpPr>
            <p:nvPr/>
          </p:nvCxnSpPr>
          <p:spPr bwMode="auto">
            <a:xfrm rot="16200000" flipH="1" flipV="1">
              <a:off x="4495035" y="2839169"/>
              <a:ext cx="690920" cy="497681"/>
            </a:xfrm>
            <a:prstGeom prst="curvedConnector3">
              <a:avLst>
                <a:gd name="adj1" fmla="val -32567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AutoShape 122"/>
            <p:cNvCxnSpPr>
              <a:cxnSpLocks noChangeShapeType="1"/>
              <a:stCxn id="126" idx="3"/>
              <a:endCxn id="150" idx="3"/>
            </p:cNvCxnSpPr>
            <p:nvPr/>
          </p:nvCxnSpPr>
          <p:spPr bwMode="auto">
            <a:xfrm rot="16200000" flipH="1">
              <a:off x="5304144" y="2527741"/>
              <a:ext cx="459068" cy="888687"/>
            </a:xfrm>
            <a:prstGeom prst="curvedConnector4">
              <a:avLst>
                <a:gd name="adj1" fmla="val -49014"/>
                <a:gd name="adj2" fmla="val 99678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6" name="Rectangle 32"/>
            <p:cNvSpPr>
              <a:spLocks noChangeArrowheads="1"/>
            </p:cNvSpPr>
            <p:nvPr/>
          </p:nvSpPr>
          <p:spPr bwMode="auto">
            <a:xfrm rot="16200000">
              <a:off x="4941280" y="2746141"/>
              <a:ext cx="296108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27" name="Rectangle 33"/>
            <p:cNvSpPr>
              <a:spLocks noChangeArrowheads="1"/>
            </p:cNvSpPr>
            <p:nvPr/>
          </p:nvSpPr>
          <p:spPr bwMode="auto">
            <a:xfrm rot="16200000">
              <a:off x="4554267" y="4620244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28" name="AutoShape 34"/>
            <p:cNvCxnSpPr>
              <a:cxnSpLocks noChangeShapeType="1"/>
              <a:stCxn id="127" idx="3"/>
              <a:endCxn id="132" idx="1"/>
            </p:cNvCxnSpPr>
            <p:nvPr/>
          </p:nvCxnSpPr>
          <p:spPr bwMode="auto">
            <a:xfrm rot="16200000">
              <a:off x="4558019" y="4469849"/>
              <a:ext cx="2942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Rectangle 51"/>
            <p:cNvSpPr>
              <a:spLocks noChangeArrowheads="1"/>
            </p:cNvSpPr>
            <p:nvPr/>
          </p:nvSpPr>
          <p:spPr bwMode="auto">
            <a:xfrm rot="16200000">
              <a:off x="6391004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0" name="Rectangle 52"/>
            <p:cNvSpPr>
              <a:spLocks noChangeArrowheads="1"/>
            </p:cNvSpPr>
            <p:nvPr/>
          </p:nvSpPr>
          <p:spPr bwMode="auto">
            <a:xfrm rot="16200000">
              <a:off x="5834249" y="3436267"/>
              <a:ext cx="296108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1" name="Rectangle 54"/>
            <p:cNvSpPr>
              <a:spLocks noChangeArrowheads="1"/>
            </p:cNvSpPr>
            <p:nvPr/>
          </p:nvSpPr>
          <p:spPr bwMode="auto">
            <a:xfrm rot="16200000">
              <a:off x="5833792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2" name="Rectangle 55"/>
            <p:cNvSpPr>
              <a:spLocks noChangeArrowheads="1"/>
            </p:cNvSpPr>
            <p:nvPr/>
          </p:nvSpPr>
          <p:spPr bwMode="auto">
            <a:xfrm rot="16200000">
              <a:off x="4554267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 rot="16200000">
              <a:off x="4443599" y="3436267"/>
              <a:ext cx="296108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4" name="Rectangle 58"/>
            <p:cNvSpPr>
              <a:spLocks noChangeArrowheads="1"/>
            </p:cNvSpPr>
            <p:nvPr/>
          </p:nvSpPr>
          <p:spPr bwMode="auto">
            <a:xfrm rot="16200000">
              <a:off x="4941280" y="3437061"/>
              <a:ext cx="296108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35" name="AutoShape 59"/>
            <p:cNvCxnSpPr>
              <a:cxnSpLocks noChangeShapeType="1"/>
              <a:stCxn id="132" idx="3"/>
              <a:endCxn id="134" idx="1"/>
            </p:cNvCxnSpPr>
            <p:nvPr/>
          </p:nvCxnSpPr>
          <p:spPr bwMode="auto">
            <a:xfrm rot="16200000">
              <a:off x="4747605" y="3683957"/>
              <a:ext cx="296108" cy="38735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AutoShape 60"/>
            <p:cNvCxnSpPr>
              <a:cxnSpLocks noChangeShapeType="1"/>
              <a:stCxn id="133" idx="3"/>
              <a:endCxn id="126" idx="1"/>
            </p:cNvCxnSpPr>
            <p:nvPr/>
          </p:nvCxnSpPr>
          <p:spPr bwMode="auto">
            <a:xfrm rot="16200000">
              <a:off x="4642691" y="2986826"/>
              <a:ext cx="394811" cy="49847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AutoShape 61"/>
            <p:cNvCxnSpPr>
              <a:cxnSpLocks noChangeShapeType="1"/>
              <a:stCxn id="142" idx="3"/>
              <a:endCxn id="134" idx="1"/>
            </p:cNvCxnSpPr>
            <p:nvPr/>
          </p:nvCxnSpPr>
          <p:spPr bwMode="auto">
            <a:xfrm rot="16200000" flipV="1">
              <a:off x="5155592" y="3663319"/>
              <a:ext cx="296108" cy="4286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AutoShape 62"/>
            <p:cNvCxnSpPr>
              <a:cxnSpLocks noChangeShapeType="1"/>
              <a:stCxn id="131" idx="3"/>
              <a:endCxn id="130" idx="1"/>
            </p:cNvCxnSpPr>
            <p:nvPr/>
          </p:nvCxnSpPr>
          <p:spPr bwMode="auto">
            <a:xfrm rot="16200000">
              <a:off x="5836630" y="3877632"/>
              <a:ext cx="29610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63"/>
            <p:cNvCxnSpPr>
              <a:cxnSpLocks noChangeShapeType="1"/>
              <a:stCxn id="134" idx="3"/>
              <a:endCxn id="126" idx="1"/>
            </p:cNvCxnSpPr>
            <p:nvPr/>
          </p:nvCxnSpPr>
          <p:spPr bwMode="auto">
            <a:xfrm rot="16200000">
              <a:off x="4891928" y="3236064"/>
              <a:ext cx="39481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AutoShape 64"/>
            <p:cNvCxnSpPr>
              <a:cxnSpLocks noChangeShapeType="1"/>
              <a:stCxn id="130" idx="3"/>
              <a:endCxn id="126" idx="1"/>
            </p:cNvCxnSpPr>
            <p:nvPr/>
          </p:nvCxnSpPr>
          <p:spPr bwMode="auto">
            <a:xfrm rot="16200000" flipV="1">
              <a:off x="5338810" y="2789182"/>
              <a:ext cx="394811" cy="89376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AutoShape 65"/>
            <p:cNvCxnSpPr>
              <a:cxnSpLocks noChangeShapeType="1"/>
            </p:cNvCxnSpPr>
            <p:nvPr/>
          </p:nvCxnSpPr>
          <p:spPr bwMode="auto">
            <a:xfrm rot="16200000" flipV="1">
              <a:off x="6114442" y="3599819"/>
              <a:ext cx="296108" cy="5556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66"/>
            <p:cNvSpPr>
              <a:spLocks noChangeArrowheads="1"/>
            </p:cNvSpPr>
            <p:nvPr/>
          </p:nvSpPr>
          <p:spPr bwMode="auto">
            <a:xfrm rot="16200000">
              <a:off x="5368654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43" name="Rectangle 67"/>
            <p:cNvSpPr>
              <a:spLocks noChangeArrowheads="1"/>
            </p:cNvSpPr>
            <p:nvPr/>
          </p:nvSpPr>
          <p:spPr bwMode="auto">
            <a:xfrm rot="16200000">
              <a:off x="5610748" y="4621037"/>
              <a:ext cx="297022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 rot="16200000">
              <a:off x="5126560" y="4621037"/>
              <a:ext cx="297022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45" name="AutoShape 71"/>
            <p:cNvCxnSpPr>
              <a:cxnSpLocks noChangeShapeType="1"/>
              <a:stCxn id="144" idx="3"/>
              <a:endCxn id="142" idx="1"/>
            </p:cNvCxnSpPr>
            <p:nvPr/>
          </p:nvCxnSpPr>
          <p:spPr bwMode="auto">
            <a:xfrm rot="16200000">
              <a:off x="5250962" y="4348405"/>
              <a:ext cx="294281" cy="2428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AutoShape 72"/>
            <p:cNvCxnSpPr>
              <a:cxnSpLocks noChangeShapeType="1"/>
              <a:stCxn id="143" idx="3"/>
              <a:endCxn id="142" idx="1"/>
            </p:cNvCxnSpPr>
            <p:nvPr/>
          </p:nvCxnSpPr>
          <p:spPr bwMode="auto">
            <a:xfrm rot="16200000" flipV="1">
              <a:off x="5492262" y="4349992"/>
              <a:ext cx="294281" cy="2397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 rot="16200000">
              <a:off x="4061805" y="4630634"/>
              <a:ext cx="296108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48" name="AutoShape 62"/>
            <p:cNvCxnSpPr>
              <a:cxnSpLocks noChangeShapeType="1"/>
              <a:stCxn id="147" idx="3"/>
              <a:endCxn id="132" idx="1"/>
            </p:cNvCxnSpPr>
            <p:nvPr/>
          </p:nvCxnSpPr>
          <p:spPr bwMode="auto">
            <a:xfrm rot="16200000">
              <a:off x="4304548" y="4228019"/>
              <a:ext cx="304334" cy="493713"/>
            </a:xfrm>
            <a:prstGeom prst="bentConnector3">
              <a:avLst>
                <a:gd name="adj1" fmla="val 496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9" name="Group 38"/>
            <p:cNvGrpSpPr>
              <a:grpSpLocks/>
            </p:cNvGrpSpPr>
            <p:nvPr/>
          </p:nvGrpSpPr>
          <p:grpSpPr bwMode="auto">
            <a:xfrm>
              <a:off x="5862351" y="3201618"/>
              <a:ext cx="231342" cy="201460"/>
              <a:chOff x="826" y="1303"/>
              <a:chExt cx="280" cy="238"/>
            </a:xfrm>
          </p:grpSpPr>
          <p:sp>
            <p:nvSpPr>
              <p:cNvPr id="150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1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2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53" name="Group 38"/>
            <p:cNvGrpSpPr>
              <a:grpSpLocks/>
            </p:cNvGrpSpPr>
            <p:nvPr/>
          </p:nvGrpSpPr>
          <p:grpSpPr bwMode="auto">
            <a:xfrm>
              <a:off x="5408278" y="3772792"/>
              <a:ext cx="231342" cy="201460"/>
              <a:chOff x="826" y="1303"/>
              <a:chExt cx="280" cy="238"/>
            </a:xfrm>
          </p:grpSpPr>
          <p:sp>
            <p:nvSpPr>
              <p:cNvPr id="154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5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6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57" name="Group 38"/>
            <p:cNvGrpSpPr>
              <a:grpSpLocks/>
            </p:cNvGrpSpPr>
            <p:nvPr/>
          </p:nvGrpSpPr>
          <p:grpSpPr bwMode="auto">
            <a:xfrm>
              <a:off x="4612724" y="3772792"/>
              <a:ext cx="231342" cy="201460"/>
              <a:chOff x="826" y="1303"/>
              <a:chExt cx="280" cy="238"/>
            </a:xfrm>
          </p:grpSpPr>
          <p:sp>
            <p:nvSpPr>
              <p:cNvPr id="158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9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0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61" name="Group 38"/>
            <p:cNvGrpSpPr>
              <a:grpSpLocks/>
            </p:cNvGrpSpPr>
            <p:nvPr/>
          </p:nvGrpSpPr>
          <p:grpSpPr bwMode="auto">
            <a:xfrm>
              <a:off x="5153339" y="4956311"/>
              <a:ext cx="231342" cy="201460"/>
              <a:chOff x="826" y="1303"/>
              <a:chExt cx="280" cy="238"/>
            </a:xfrm>
          </p:grpSpPr>
          <p:sp>
            <p:nvSpPr>
              <p:cNvPr id="162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3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4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65" name="Group 38"/>
            <p:cNvGrpSpPr>
              <a:grpSpLocks/>
            </p:cNvGrpSpPr>
            <p:nvPr/>
          </p:nvGrpSpPr>
          <p:grpSpPr bwMode="auto">
            <a:xfrm>
              <a:off x="5639402" y="4956311"/>
              <a:ext cx="231342" cy="201460"/>
              <a:chOff x="826" y="1303"/>
              <a:chExt cx="280" cy="238"/>
            </a:xfrm>
          </p:grpSpPr>
          <p:sp>
            <p:nvSpPr>
              <p:cNvPr id="166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7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8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69" name="Group 38"/>
            <p:cNvGrpSpPr>
              <a:grpSpLocks/>
            </p:cNvGrpSpPr>
            <p:nvPr/>
          </p:nvGrpSpPr>
          <p:grpSpPr bwMode="auto">
            <a:xfrm>
              <a:off x="4604807" y="4956311"/>
              <a:ext cx="231342" cy="201460"/>
              <a:chOff x="826" y="1303"/>
              <a:chExt cx="280" cy="238"/>
            </a:xfrm>
          </p:grpSpPr>
          <p:sp>
            <p:nvSpPr>
              <p:cNvPr id="170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71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72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cxnSp>
          <p:nvCxnSpPr>
            <p:cNvPr id="173" name="AutoShape 113"/>
            <p:cNvCxnSpPr>
              <a:cxnSpLocks noChangeShapeType="1"/>
              <a:stCxn id="126" idx="3"/>
            </p:cNvCxnSpPr>
            <p:nvPr/>
          </p:nvCxnSpPr>
          <p:spPr bwMode="auto">
            <a:xfrm rot="16200000" flipH="1" flipV="1">
              <a:off x="4440560" y="3078975"/>
              <a:ext cx="985200" cy="312350"/>
            </a:xfrm>
            <a:prstGeom prst="curvedConnector3">
              <a:avLst>
                <a:gd name="adj1" fmla="val -22839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AutoShape 122"/>
            <p:cNvCxnSpPr>
              <a:cxnSpLocks noChangeShapeType="1"/>
              <a:stCxn id="152" idx="0"/>
              <a:endCxn id="129" idx="3"/>
            </p:cNvCxnSpPr>
            <p:nvPr/>
          </p:nvCxnSpPr>
          <p:spPr bwMode="auto">
            <a:xfrm>
              <a:off x="6060579" y="3295576"/>
              <a:ext cx="478937" cy="73011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AutoShape 122"/>
            <p:cNvCxnSpPr>
              <a:cxnSpLocks noChangeShapeType="1"/>
              <a:stCxn id="151" idx="3"/>
              <a:endCxn id="131" idx="2"/>
            </p:cNvCxnSpPr>
            <p:nvPr/>
          </p:nvCxnSpPr>
          <p:spPr bwMode="auto">
            <a:xfrm>
              <a:off x="5975544" y="3327742"/>
              <a:ext cx="152016" cy="846456"/>
            </a:xfrm>
            <a:prstGeom prst="curvedConnector3">
              <a:avLst>
                <a:gd name="adj1" fmla="val 252519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AutoShape 113"/>
            <p:cNvCxnSpPr>
              <a:cxnSpLocks noChangeShapeType="1"/>
              <a:stCxn id="126" idx="3"/>
            </p:cNvCxnSpPr>
            <p:nvPr/>
          </p:nvCxnSpPr>
          <p:spPr bwMode="auto">
            <a:xfrm rot="16200000" flipH="1">
              <a:off x="4816368" y="3015517"/>
              <a:ext cx="987026" cy="441092"/>
            </a:xfrm>
            <a:prstGeom prst="curvedConnector3">
              <a:avLst>
                <a:gd name="adj1" fmla="val -22797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AutoShape 113"/>
            <p:cNvCxnSpPr>
              <a:cxnSpLocks noChangeShapeType="1"/>
              <a:stCxn id="160" idx="0"/>
              <a:endCxn id="172" idx="0"/>
            </p:cNvCxnSpPr>
            <p:nvPr/>
          </p:nvCxnSpPr>
          <p:spPr bwMode="auto">
            <a:xfrm flipH="1">
              <a:off x="4803035" y="3866750"/>
              <a:ext cx="7917" cy="1183519"/>
            </a:xfrm>
            <a:prstGeom prst="curvedConnector3">
              <a:avLst>
                <a:gd name="adj1" fmla="val -2992649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AutoShape 114"/>
            <p:cNvCxnSpPr>
              <a:cxnSpLocks noChangeShapeType="1"/>
            </p:cNvCxnSpPr>
            <p:nvPr/>
          </p:nvCxnSpPr>
          <p:spPr bwMode="auto">
            <a:xfrm rot="10800000" flipV="1">
              <a:off x="4249945" y="3881712"/>
              <a:ext cx="353218" cy="74533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AutoShape 114"/>
            <p:cNvCxnSpPr>
              <a:cxnSpLocks noChangeShapeType="1"/>
              <a:stCxn id="156" idx="0"/>
              <a:endCxn id="166" idx="0"/>
            </p:cNvCxnSpPr>
            <p:nvPr/>
          </p:nvCxnSpPr>
          <p:spPr bwMode="auto">
            <a:xfrm>
              <a:off x="5606506" y="3866750"/>
              <a:ext cx="235320" cy="1190291"/>
            </a:xfrm>
            <a:prstGeom prst="curvedConnector3">
              <a:avLst>
                <a:gd name="adj1" fmla="val 209433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AutoShape 114"/>
            <p:cNvCxnSpPr>
              <a:cxnSpLocks noChangeShapeType="1"/>
            </p:cNvCxnSpPr>
            <p:nvPr/>
          </p:nvCxnSpPr>
          <p:spPr bwMode="auto">
            <a:xfrm rot="10800000" flipV="1">
              <a:off x="5221275" y="3936160"/>
              <a:ext cx="206016" cy="100108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Buffers with Decoupled Explosion</a:t>
            </a:r>
          </a:p>
        </p:txBody>
      </p:sp>
    </p:spTree>
    <p:extLst>
      <p:ext uri="{BB962C8B-B14F-4D97-AF65-F5344CB8AC3E}">
        <p14:creationId xmlns:p14="http://schemas.microsoft.com/office/powerpoint/2010/main" val="102041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&amp; Capacity Buffer &amp; Control Points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3063" y="2594247"/>
            <a:ext cx="2104259" cy="363265"/>
            <a:chOff x="6203489" y="1066800"/>
            <a:chExt cx="1357625" cy="457200"/>
          </a:xfrm>
        </p:grpSpPr>
        <p:sp>
          <p:nvSpPr>
            <p:cNvPr id="4" name="Rectangle 3"/>
            <p:cNvSpPr/>
            <p:nvPr/>
          </p:nvSpPr>
          <p:spPr>
            <a:xfrm>
              <a:off x="6203489" y="1066800"/>
              <a:ext cx="457200" cy="4572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646714" y="1066800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03914" y="1066800"/>
              <a:ext cx="457200" cy="4572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6652" y="1800226"/>
            <a:ext cx="3173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Time Buffer Symbols</a:t>
            </a:r>
          </a:p>
        </p:txBody>
      </p: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1417383" y="3856963"/>
            <a:ext cx="1523695" cy="1572362"/>
            <a:chOff x="4080" y="240"/>
            <a:chExt cx="1488" cy="1463"/>
          </a:xfrm>
        </p:grpSpPr>
        <p:sp>
          <p:nvSpPr>
            <p:cNvPr id="9" name="AutoShape 77"/>
            <p:cNvSpPr>
              <a:spLocks noChangeArrowheads="1"/>
            </p:cNvSpPr>
            <p:nvPr/>
          </p:nvSpPr>
          <p:spPr bwMode="auto">
            <a:xfrm rot="-5400000">
              <a:off x="4092" y="228"/>
              <a:ext cx="1463" cy="14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3 w 21600"/>
                <a:gd name="T5" fmla="*/ 1 h 21600"/>
                <a:gd name="T6" fmla="*/ 6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0 w 21600"/>
                <a:gd name="T13" fmla="*/ 0 h 21600"/>
                <a:gd name="T14" fmla="*/ 21290 w 21600"/>
                <a:gd name="T15" fmla="*/ 126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144" y="10462"/>
                  </a:moveTo>
                  <a:cubicBezTo>
                    <a:pt x="3325" y="6365"/>
                    <a:pt x="6699" y="3136"/>
                    <a:pt x="10800" y="3137"/>
                  </a:cubicBezTo>
                  <a:cubicBezTo>
                    <a:pt x="14900" y="3137"/>
                    <a:pt x="18274" y="6365"/>
                    <a:pt x="18455" y="10462"/>
                  </a:cubicBezTo>
                  <a:lnTo>
                    <a:pt x="21589" y="10323"/>
                  </a:lnTo>
                  <a:cubicBezTo>
                    <a:pt x="21334" y="4549"/>
                    <a:pt x="16579" y="-1"/>
                    <a:pt x="10799" y="0"/>
                  </a:cubicBezTo>
                  <a:cubicBezTo>
                    <a:pt x="5020" y="0"/>
                    <a:pt x="265" y="4549"/>
                    <a:pt x="10" y="10323"/>
                  </a:cubicBezTo>
                  <a:lnTo>
                    <a:pt x="3144" y="10462"/>
                  </a:lnTo>
                  <a:close/>
                </a:path>
              </a:pathLst>
            </a:custGeom>
            <a:solidFill>
              <a:srgbClr val="33CC33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AutoShape 78"/>
            <p:cNvSpPr>
              <a:spLocks noChangeArrowheads="1"/>
            </p:cNvSpPr>
            <p:nvPr/>
          </p:nvSpPr>
          <p:spPr bwMode="auto">
            <a:xfrm rot="-5400000">
              <a:off x="4272" y="432"/>
              <a:ext cx="1104" cy="1104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1 h 21600"/>
                <a:gd name="T6" fmla="*/ 3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3 w 21600"/>
                <a:gd name="T13" fmla="*/ 0 h 21600"/>
                <a:gd name="T14" fmla="*/ 21287 w 21600"/>
                <a:gd name="T15" fmla="*/ 124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070" y="10506"/>
                  </a:moveTo>
                  <a:cubicBezTo>
                    <a:pt x="4227" y="6903"/>
                    <a:pt x="7194" y="4063"/>
                    <a:pt x="10800" y="4064"/>
                  </a:cubicBezTo>
                  <a:cubicBezTo>
                    <a:pt x="14405" y="4064"/>
                    <a:pt x="17372" y="6903"/>
                    <a:pt x="17529" y="10506"/>
                  </a:cubicBezTo>
                  <a:lnTo>
                    <a:pt x="21589" y="10328"/>
                  </a:lnTo>
                  <a:cubicBezTo>
                    <a:pt x="21337" y="4552"/>
                    <a:pt x="16581" y="-1"/>
                    <a:pt x="10799" y="0"/>
                  </a:cubicBezTo>
                  <a:cubicBezTo>
                    <a:pt x="5018" y="0"/>
                    <a:pt x="262" y="4552"/>
                    <a:pt x="10" y="10328"/>
                  </a:cubicBezTo>
                  <a:lnTo>
                    <a:pt x="4070" y="10506"/>
                  </a:lnTo>
                  <a:close/>
                </a:path>
              </a:pathLst>
            </a:cu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AutoShape 79"/>
            <p:cNvSpPr>
              <a:spLocks noChangeArrowheads="1"/>
            </p:cNvSpPr>
            <p:nvPr/>
          </p:nvSpPr>
          <p:spPr bwMode="auto">
            <a:xfrm rot="-5400000">
              <a:off x="4488" y="600"/>
              <a:ext cx="720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50 w 21600"/>
                <a:gd name="T13" fmla="*/ 0 h 21600"/>
                <a:gd name="T14" fmla="*/ 21450 w 21600"/>
                <a:gd name="T15" fmla="*/ 116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670" y="10209"/>
                  </a:moveTo>
                  <a:cubicBezTo>
                    <a:pt x="5971" y="7603"/>
                    <a:pt x="8177" y="5636"/>
                    <a:pt x="10800" y="5637"/>
                  </a:cubicBezTo>
                  <a:cubicBezTo>
                    <a:pt x="13422" y="5637"/>
                    <a:pt x="15628" y="7603"/>
                    <a:pt x="15929" y="10209"/>
                  </a:cubicBezTo>
                  <a:lnTo>
                    <a:pt x="21529" y="9563"/>
                  </a:lnTo>
                  <a:cubicBezTo>
                    <a:pt x="20901" y="4113"/>
                    <a:pt x="16286" y="-1"/>
                    <a:pt x="10799" y="0"/>
                  </a:cubicBezTo>
                  <a:cubicBezTo>
                    <a:pt x="5313" y="0"/>
                    <a:pt x="698" y="4113"/>
                    <a:pt x="70" y="9563"/>
                  </a:cubicBezTo>
                  <a:lnTo>
                    <a:pt x="5670" y="10209"/>
                  </a:lnTo>
                  <a:close/>
                </a:path>
              </a:pathLst>
            </a:custGeom>
            <a:solidFill>
              <a:srgbClr val="FF00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85204" y="1800226"/>
            <a:ext cx="3691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Capacity Buffer Symbols</a:t>
            </a:r>
          </a:p>
        </p:txBody>
      </p:sp>
      <p:grpSp>
        <p:nvGrpSpPr>
          <p:cNvPr id="15" name="Group 196"/>
          <p:cNvGrpSpPr>
            <a:grpSpLocks/>
          </p:cNvGrpSpPr>
          <p:nvPr/>
        </p:nvGrpSpPr>
        <p:grpSpPr bwMode="auto">
          <a:xfrm>
            <a:off x="4513732" y="2824256"/>
            <a:ext cx="944094" cy="863328"/>
            <a:chOff x="240" y="756"/>
            <a:chExt cx="1152" cy="828"/>
          </a:xfrm>
        </p:grpSpPr>
        <p:sp>
          <p:nvSpPr>
            <p:cNvPr id="16" name="Rectangle 197"/>
            <p:cNvSpPr>
              <a:spLocks noChangeArrowheads="1"/>
            </p:cNvSpPr>
            <p:nvPr/>
          </p:nvSpPr>
          <p:spPr bwMode="auto">
            <a:xfrm>
              <a:off x="240" y="1308"/>
              <a:ext cx="1152" cy="27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98"/>
            <p:cNvSpPr>
              <a:spLocks noChangeArrowheads="1"/>
            </p:cNvSpPr>
            <p:nvPr/>
          </p:nvSpPr>
          <p:spPr bwMode="auto">
            <a:xfrm>
              <a:off x="240" y="1032"/>
              <a:ext cx="1152" cy="2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99"/>
            <p:cNvSpPr>
              <a:spLocks noChangeArrowheads="1"/>
            </p:cNvSpPr>
            <p:nvPr/>
          </p:nvSpPr>
          <p:spPr bwMode="auto">
            <a:xfrm>
              <a:off x="240" y="756"/>
              <a:ext cx="1152" cy="2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5930838" y="3445989"/>
            <a:ext cx="1226547" cy="152040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5930838" y="3152129"/>
            <a:ext cx="1226547" cy="2938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5930838" y="2858268"/>
            <a:ext cx="1226547" cy="29386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5930838" y="2564408"/>
            <a:ext cx="1226547" cy="29386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033051" y="3790955"/>
            <a:ext cx="51106" cy="1175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135263" y="4097592"/>
            <a:ext cx="51106" cy="8688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237475" y="3893168"/>
            <a:ext cx="51106" cy="10732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339687" y="3024363"/>
            <a:ext cx="51106" cy="194203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441900" y="3944274"/>
            <a:ext cx="51106" cy="102212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6544112" y="3790955"/>
            <a:ext cx="51106" cy="1175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6646324" y="3279894"/>
            <a:ext cx="51106" cy="168650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6748537" y="4199805"/>
            <a:ext cx="51106" cy="7665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6850749" y="3893168"/>
            <a:ext cx="51106" cy="10732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6952961" y="4046486"/>
            <a:ext cx="51106" cy="9199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7055173" y="3586531"/>
            <a:ext cx="51106" cy="137986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9400383" y="2809968"/>
            <a:ext cx="1087436" cy="1083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/>
              <a:t>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19265" y="1800226"/>
            <a:ext cx="3249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Control Point Symbol</a:t>
            </a:r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9400383" y="4166642"/>
            <a:ext cx="1087436" cy="1083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687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and Use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are placing these DDMRP symbols and formats in the public domain in order to provide consistent demand driven design formats throughout the world.</a:t>
            </a:r>
          </a:p>
          <a:p>
            <a:pPr marL="0" indent="0">
              <a:buNone/>
            </a:pPr>
            <a:r>
              <a:rPr lang="en-US" dirty="0"/>
              <a:t>For inquiries regarding these figures or graphics please contact: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admin@demanddriveninstitute.com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 the Books!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 see how to build demand driven designs please refer to: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Demand Driven Material Requirements Planning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3"/>
              </a:rPr>
              <a:t>Demand Driven Performance – Using Smart Metrics</a:t>
            </a: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4"/>
              </a:rPr>
              <a:t>Orlicky’s Material Requirements Planning 3/E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599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Become a Certified Demand Driven Planner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62806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Demand Driven Material Requirements Planning </a:t>
            </a:r>
            <a:r>
              <a:rPr lang="en-US" dirty="0"/>
              <a:t>is the official text book of the Driven Planner (DDP) Program.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38604" y="3060717"/>
            <a:ext cx="67133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Demand Driven Planner (DDP) program is designed for planning, purchasing and supply chain personnel responsible for maintaining a DDMRP implementation.  Designed by the leading authorities on DDMRP at the Demand Driven Institute, the Demand Driven Planner program is comprised of 13 modules of in-depth DDMRP education. The DDP Program is THE official preparatory course for DDI’s Demand Driven Planner Professional exam. 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5"/>
          <a:stretch/>
        </p:blipFill>
        <p:spPr>
          <a:xfrm>
            <a:off x="393101" y="3060718"/>
            <a:ext cx="2445502" cy="16660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0C62A3-EACB-422F-911A-D6BA86755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395" y="3060717"/>
            <a:ext cx="2599453" cy="205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5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573887" y="2161213"/>
            <a:ext cx="4514045" cy="4115601"/>
            <a:chOff x="336" y="2256"/>
            <a:chExt cx="1632" cy="1488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248" y="2256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101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80" y="2592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201</a:t>
              </a: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248" y="2592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203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728" y="2592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204</a:t>
              </a: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056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302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440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303P</a:t>
              </a: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912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403P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200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404P</a:t>
              </a: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80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301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-5400000">
              <a:off x="888" y="2112"/>
              <a:ext cx="192" cy="7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-5400000">
              <a:off x="1272" y="2496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16200000" flipH="1">
              <a:off x="1512" y="2256"/>
              <a:ext cx="192" cy="4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 rot="5400000">
              <a:off x="1176" y="2736"/>
              <a:ext cx="192" cy="1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 rot="16200000" flipH="1">
              <a:off x="1368" y="2736"/>
              <a:ext cx="192" cy="1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20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1008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21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16200000" flipH="1">
              <a:off x="1152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22"/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-5400000">
              <a:off x="504" y="2832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36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401P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624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402</a:t>
              </a:r>
            </a:p>
          </p:txBody>
        </p:sp>
        <p:cxnSp>
          <p:nvCxnSpPr>
            <p:cNvPr id="23" name="AutoShape 25"/>
            <p:cNvCxnSpPr>
              <a:cxnSpLocks noChangeShapeType="1"/>
              <a:stCxn id="12" idx="2"/>
              <a:endCxn id="21" idx="0"/>
            </p:cNvCxnSpPr>
            <p:nvPr/>
          </p:nvCxnSpPr>
          <p:spPr bwMode="auto">
            <a:xfrm rot="5400000">
              <a:off x="432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6"/>
            <p:cNvCxnSpPr>
              <a:cxnSpLocks noChangeShapeType="1"/>
              <a:stCxn id="12" idx="2"/>
              <a:endCxn id="22" idx="0"/>
            </p:cNvCxnSpPr>
            <p:nvPr/>
          </p:nvCxnSpPr>
          <p:spPr bwMode="auto">
            <a:xfrm rot="16200000" flipH="1">
              <a:off x="576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728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304P</a:t>
              </a:r>
            </a:p>
          </p:txBody>
        </p:sp>
        <p:cxnSp>
          <p:nvCxnSpPr>
            <p:cNvPr id="26" name="AutoShape 28"/>
            <p:cNvCxnSpPr>
              <a:cxnSpLocks noChangeShapeType="1"/>
              <a:stCxn id="25" idx="0"/>
              <a:endCxn id="7" idx="2"/>
            </p:cNvCxnSpPr>
            <p:nvPr/>
          </p:nvCxnSpPr>
          <p:spPr bwMode="auto">
            <a:xfrm rot="-5400000">
              <a:off x="1752" y="2832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624" y="3600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501P</a:t>
              </a:r>
            </a:p>
          </p:txBody>
        </p:sp>
        <p:cxnSp>
          <p:nvCxnSpPr>
            <p:cNvPr id="28" name="AutoShape 30"/>
            <p:cNvCxnSpPr>
              <a:cxnSpLocks noChangeShapeType="1"/>
              <a:stCxn id="27" idx="0"/>
              <a:endCxn id="22" idx="2"/>
            </p:cNvCxnSpPr>
            <p:nvPr/>
          </p:nvCxnSpPr>
          <p:spPr bwMode="auto">
            <a:xfrm rot="-5400000">
              <a:off x="648" y="350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of Material (BOM) Structure</a:t>
            </a:r>
          </a:p>
        </p:txBody>
      </p:sp>
    </p:spTree>
    <p:extLst>
      <p:ext uri="{BB962C8B-B14F-4D97-AF65-F5344CB8AC3E}">
        <p14:creationId xmlns:p14="http://schemas.microsoft.com/office/powerpoint/2010/main" val="47026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169755" y="2638174"/>
            <a:ext cx="773004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FPE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59871" y="3522317"/>
            <a:ext cx="795767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101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570912" y="4406460"/>
            <a:ext cx="795767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205P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9037" y="4406460"/>
            <a:ext cx="795767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204P</a:t>
            </a:r>
          </a:p>
        </p:txBody>
      </p:sp>
      <p:cxnSp>
        <p:nvCxnSpPr>
          <p:cNvPr id="37" name="Elbow Connector 36"/>
          <p:cNvCxnSpPr>
            <a:stCxn id="33" idx="2"/>
            <a:endCxn id="34" idx="0"/>
          </p:cNvCxnSpPr>
          <p:nvPr/>
        </p:nvCxnSpPr>
        <p:spPr>
          <a:xfrm rot="16200000" flipH="1">
            <a:off x="5341182" y="3305743"/>
            <a:ext cx="431649" cy="149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4" idx="2"/>
            <a:endCxn id="35" idx="0"/>
          </p:cNvCxnSpPr>
          <p:nvPr/>
        </p:nvCxnSpPr>
        <p:spPr>
          <a:xfrm rot="5400000">
            <a:off x="5047452" y="3896156"/>
            <a:ext cx="431649" cy="58895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4" idx="2"/>
            <a:endCxn id="36" idx="0"/>
          </p:cNvCxnSpPr>
          <p:nvPr/>
        </p:nvCxnSpPr>
        <p:spPr>
          <a:xfrm rot="16200000" flipH="1">
            <a:off x="5626514" y="3906052"/>
            <a:ext cx="431649" cy="56916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241"/>
          <p:cNvSpPr>
            <a:spLocks noChangeArrowheads="1"/>
          </p:cNvSpPr>
          <p:nvPr/>
        </p:nvSpPr>
        <p:spPr bwMode="auto">
          <a:xfrm>
            <a:off x="5803775" y="2387573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1" name="Oval 241"/>
          <p:cNvSpPr>
            <a:spLocks noChangeArrowheads="1"/>
          </p:cNvSpPr>
          <p:nvPr/>
        </p:nvSpPr>
        <p:spPr bwMode="auto">
          <a:xfrm>
            <a:off x="4936501" y="3271716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2" name="Oval 241"/>
          <p:cNvSpPr>
            <a:spLocks noChangeArrowheads="1"/>
          </p:cNvSpPr>
          <p:nvPr/>
        </p:nvSpPr>
        <p:spPr bwMode="auto">
          <a:xfrm>
            <a:off x="4390166" y="413889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43" name="Oval 241"/>
          <p:cNvSpPr>
            <a:spLocks noChangeArrowheads="1"/>
          </p:cNvSpPr>
          <p:nvPr/>
        </p:nvSpPr>
        <p:spPr bwMode="auto">
          <a:xfrm>
            <a:off x="6357930" y="4167118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BOM Structure with Lead Time Days</a:t>
            </a:r>
          </a:p>
        </p:txBody>
      </p:sp>
    </p:spTree>
    <p:extLst>
      <p:ext uri="{BB962C8B-B14F-4D97-AF65-F5344CB8AC3E}">
        <p14:creationId xmlns:p14="http://schemas.microsoft.com/office/powerpoint/2010/main" val="126806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3480069" y="3681157"/>
            <a:ext cx="449263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4238894" y="3685919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5013594" y="3690682"/>
            <a:ext cx="449263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3494357" y="266515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4240482" y="267150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985019" y="2676269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5761307" y="3695623"/>
            <a:ext cx="449262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5751782" y="267150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6275657" y="318585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Z</a:t>
            </a: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8491385" y="3531250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9248802" y="3534604"/>
            <a:ext cx="449262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T</a:t>
            </a:r>
          </a:p>
        </p:txBody>
      </p:sp>
      <p:cxnSp>
        <p:nvCxnSpPr>
          <p:cNvPr id="39" name="AutoShape 16"/>
          <p:cNvCxnSpPr>
            <a:cxnSpLocks noChangeShapeType="1"/>
            <a:stCxn id="31" idx="6"/>
            <a:endCxn id="32" idx="2"/>
          </p:cNvCxnSpPr>
          <p:nvPr/>
        </p:nvCxnSpPr>
        <p:spPr bwMode="auto">
          <a:xfrm>
            <a:off x="3962669" y="2890582"/>
            <a:ext cx="258763" cy="6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17"/>
          <p:cNvCxnSpPr>
            <a:cxnSpLocks noChangeShapeType="1"/>
            <a:stCxn id="32" idx="6"/>
            <a:endCxn id="33" idx="2"/>
          </p:cNvCxnSpPr>
          <p:nvPr/>
        </p:nvCxnSpPr>
        <p:spPr bwMode="auto">
          <a:xfrm>
            <a:off x="4708794" y="2896932"/>
            <a:ext cx="257175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18"/>
          <p:cNvCxnSpPr>
            <a:cxnSpLocks noChangeShapeType="1"/>
            <a:stCxn id="33" idx="6"/>
            <a:endCxn id="35" idx="2"/>
          </p:cNvCxnSpPr>
          <p:nvPr/>
        </p:nvCxnSpPr>
        <p:spPr bwMode="auto">
          <a:xfrm flipV="1">
            <a:off x="5453332" y="2896932"/>
            <a:ext cx="279400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19"/>
          <p:cNvCxnSpPr>
            <a:cxnSpLocks noChangeShapeType="1"/>
            <a:stCxn id="35" idx="5"/>
            <a:endCxn id="36" idx="1"/>
          </p:cNvCxnSpPr>
          <p:nvPr/>
        </p:nvCxnSpPr>
        <p:spPr bwMode="auto">
          <a:xfrm>
            <a:off x="6135957" y="3074732"/>
            <a:ext cx="204787" cy="157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20"/>
          <p:cNvCxnSpPr>
            <a:cxnSpLocks noChangeShapeType="1"/>
            <a:stCxn id="28" idx="6"/>
            <a:endCxn id="29" idx="2"/>
          </p:cNvCxnSpPr>
          <p:nvPr/>
        </p:nvCxnSpPr>
        <p:spPr bwMode="auto">
          <a:xfrm>
            <a:off x="3948382" y="3906582"/>
            <a:ext cx="271462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21"/>
          <p:cNvCxnSpPr>
            <a:cxnSpLocks noChangeShapeType="1"/>
            <a:stCxn id="29" idx="6"/>
            <a:endCxn id="30" idx="2"/>
          </p:cNvCxnSpPr>
          <p:nvPr/>
        </p:nvCxnSpPr>
        <p:spPr bwMode="auto">
          <a:xfrm>
            <a:off x="4707207" y="3911344"/>
            <a:ext cx="287337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22"/>
          <p:cNvCxnSpPr>
            <a:cxnSpLocks noChangeShapeType="1"/>
            <a:stCxn id="30" idx="6"/>
            <a:endCxn id="34" idx="2"/>
          </p:cNvCxnSpPr>
          <p:nvPr/>
        </p:nvCxnSpPr>
        <p:spPr bwMode="auto">
          <a:xfrm>
            <a:off x="5462857" y="3915313"/>
            <a:ext cx="298450" cy="49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23"/>
          <p:cNvCxnSpPr>
            <a:cxnSpLocks noChangeShapeType="1"/>
            <a:stCxn id="34" idx="7"/>
            <a:endCxn id="36" idx="3"/>
          </p:cNvCxnSpPr>
          <p:nvPr/>
        </p:nvCxnSpPr>
        <p:spPr bwMode="auto">
          <a:xfrm flipV="1">
            <a:off x="6144776" y="3569326"/>
            <a:ext cx="196674" cy="1920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24"/>
          <p:cNvCxnSpPr>
            <a:cxnSpLocks noChangeShapeType="1"/>
            <a:stCxn id="111" idx="3"/>
            <a:endCxn id="37" idx="2"/>
          </p:cNvCxnSpPr>
          <p:nvPr/>
        </p:nvCxnSpPr>
        <p:spPr bwMode="auto">
          <a:xfrm>
            <a:off x="8049052" y="3410488"/>
            <a:ext cx="442333" cy="34539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AutoShape 25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8940648" y="3755882"/>
            <a:ext cx="308154" cy="33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9993339" y="3534604"/>
            <a:ext cx="960437" cy="4540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FPF</a:t>
            </a: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2189898" y="2660840"/>
            <a:ext cx="960438" cy="458341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205P</a:t>
            </a: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2189899" y="3681157"/>
            <a:ext cx="960437" cy="4587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204P</a:t>
            </a:r>
          </a:p>
        </p:txBody>
      </p:sp>
      <p:cxnSp>
        <p:nvCxnSpPr>
          <p:cNvPr id="52" name="AutoShape 29"/>
          <p:cNvCxnSpPr>
            <a:cxnSpLocks noChangeShapeType="1"/>
            <a:stCxn id="50" idx="3"/>
            <a:endCxn id="31" idx="2"/>
          </p:cNvCxnSpPr>
          <p:nvPr/>
        </p:nvCxnSpPr>
        <p:spPr bwMode="auto">
          <a:xfrm flipV="1">
            <a:off x="3150336" y="2889788"/>
            <a:ext cx="344021" cy="22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30"/>
          <p:cNvCxnSpPr>
            <a:cxnSpLocks noChangeShapeType="1"/>
            <a:stCxn id="51" idx="3"/>
            <a:endCxn id="28" idx="2"/>
          </p:cNvCxnSpPr>
          <p:nvPr/>
        </p:nvCxnSpPr>
        <p:spPr bwMode="auto">
          <a:xfrm flipV="1">
            <a:off x="3150336" y="3905788"/>
            <a:ext cx="329733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31"/>
          <p:cNvCxnSpPr>
            <a:cxnSpLocks noChangeShapeType="1"/>
            <a:stCxn id="38" idx="6"/>
            <a:endCxn id="49" idx="1"/>
          </p:cNvCxnSpPr>
          <p:nvPr/>
        </p:nvCxnSpPr>
        <p:spPr bwMode="auto">
          <a:xfrm>
            <a:off x="9698064" y="3759236"/>
            <a:ext cx="295275" cy="23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33"/>
          <p:cNvCxnSpPr>
            <a:cxnSpLocks noChangeShapeType="1"/>
            <a:stCxn id="74" idx="0"/>
            <a:endCxn id="37" idx="3"/>
          </p:cNvCxnSpPr>
          <p:nvPr/>
        </p:nvCxnSpPr>
        <p:spPr bwMode="auto">
          <a:xfrm flipV="1">
            <a:off x="7567874" y="3914720"/>
            <a:ext cx="989304" cy="7074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7058273" y="4622129"/>
            <a:ext cx="1019201" cy="4778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102P</a:t>
            </a:r>
          </a:p>
        </p:txBody>
      </p:sp>
      <p:sp>
        <p:nvSpPr>
          <p:cNvPr id="98" name="Oval 14"/>
          <p:cNvSpPr>
            <a:spLocks noChangeArrowheads="1"/>
          </p:cNvSpPr>
          <p:nvPr/>
        </p:nvSpPr>
        <p:spPr bwMode="auto">
          <a:xfrm>
            <a:off x="8504264" y="2790143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99" name="Oval 15"/>
          <p:cNvSpPr>
            <a:spLocks noChangeArrowheads="1"/>
          </p:cNvSpPr>
          <p:nvPr/>
        </p:nvSpPr>
        <p:spPr bwMode="auto">
          <a:xfrm>
            <a:off x="9248802" y="2793497"/>
            <a:ext cx="449262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T</a:t>
            </a:r>
          </a:p>
        </p:txBody>
      </p:sp>
      <p:cxnSp>
        <p:nvCxnSpPr>
          <p:cNvPr id="100" name="AutoShape 25"/>
          <p:cNvCxnSpPr>
            <a:cxnSpLocks noChangeShapeType="1"/>
            <a:stCxn id="98" idx="6"/>
            <a:endCxn id="99" idx="2"/>
          </p:cNvCxnSpPr>
          <p:nvPr/>
        </p:nvCxnSpPr>
        <p:spPr bwMode="auto">
          <a:xfrm>
            <a:off x="8953527" y="3014775"/>
            <a:ext cx="295275" cy="33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9993339" y="2799245"/>
            <a:ext cx="960437" cy="4540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FPE</a:t>
            </a:r>
          </a:p>
        </p:txBody>
      </p:sp>
      <p:cxnSp>
        <p:nvCxnSpPr>
          <p:cNvPr id="102" name="AutoShape 31"/>
          <p:cNvCxnSpPr>
            <a:cxnSpLocks noChangeShapeType="1"/>
            <a:stCxn id="99" idx="6"/>
            <a:endCxn id="101" idx="1"/>
          </p:cNvCxnSpPr>
          <p:nvPr/>
        </p:nvCxnSpPr>
        <p:spPr bwMode="auto">
          <a:xfrm>
            <a:off x="9698064" y="3018129"/>
            <a:ext cx="295275" cy="812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24"/>
          <p:cNvCxnSpPr>
            <a:cxnSpLocks noChangeShapeType="1"/>
            <a:stCxn id="111" idx="3"/>
            <a:endCxn id="98" idx="2"/>
          </p:cNvCxnSpPr>
          <p:nvPr/>
        </p:nvCxnSpPr>
        <p:spPr bwMode="auto">
          <a:xfrm flipV="1">
            <a:off x="8049052" y="3014775"/>
            <a:ext cx="455212" cy="3957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ectangle 28"/>
          <p:cNvSpPr>
            <a:spLocks noChangeArrowheads="1"/>
          </p:cNvSpPr>
          <p:nvPr/>
        </p:nvSpPr>
        <p:spPr bwMode="auto">
          <a:xfrm>
            <a:off x="7058273" y="3185857"/>
            <a:ext cx="990779" cy="44926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101</a:t>
            </a:r>
          </a:p>
        </p:txBody>
      </p:sp>
      <p:cxnSp>
        <p:nvCxnSpPr>
          <p:cNvPr id="114" name="AutoShape 19"/>
          <p:cNvCxnSpPr>
            <a:cxnSpLocks noChangeShapeType="1"/>
            <a:stCxn id="36" idx="6"/>
            <a:endCxn id="111" idx="1"/>
          </p:cNvCxnSpPr>
          <p:nvPr/>
        </p:nvCxnSpPr>
        <p:spPr bwMode="auto">
          <a:xfrm>
            <a:off x="6724919" y="3410488"/>
            <a:ext cx="333354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>
          <a:xfrm>
            <a:off x="3335628" y="2292444"/>
            <a:ext cx="3515932" cy="1287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8558584" y="2491778"/>
            <a:ext cx="1287117" cy="266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604421" y="1820110"/>
            <a:ext cx="97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 days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716016" y="1999104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 days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942852" y="2434473"/>
            <a:ext cx="980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 days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915159" y="3459849"/>
            <a:ext cx="977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days</a:t>
            </a:r>
          </a:p>
        </p:txBody>
      </p:sp>
      <p:cxnSp>
        <p:nvCxnSpPr>
          <p:cNvPr id="134" name="Straight Connector 133"/>
          <p:cNvCxnSpPr/>
          <p:nvPr/>
        </p:nvCxnSpPr>
        <p:spPr>
          <a:xfrm>
            <a:off x="1117508" y="2903938"/>
            <a:ext cx="950396" cy="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063372" y="3920254"/>
            <a:ext cx="950396" cy="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025090" y="4863976"/>
            <a:ext cx="950396" cy="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888626" y="4334454"/>
            <a:ext cx="992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days</a:t>
            </a:r>
          </a:p>
        </p:txBody>
      </p:sp>
      <p:cxnSp>
        <p:nvCxnSpPr>
          <p:cNvPr id="140" name="Straight Connector 139"/>
          <p:cNvCxnSpPr/>
          <p:nvPr/>
        </p:nvCxnSpPr>
        <p:spPr>
          <a:xfrm>
            <a:off x="8557178" y="4413418"/>
            <a:ext cx="1287117" cy="266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8714610" y="3920744"/>
            <a:ext cx="958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 days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BOM and Routing Structure</a:t>
            </a:r>
          </a:p>
        </p:txBody>
      </p:sp>
    </p:spTree>
    <p:extLst>
      <p:ext uri="{BB962C8B-B14F-4D97-AF65-F5344CB8AC3E}">
        <p14:creationId xmlns:p14="http://schemas.microsoft.com/office/powerpoint/2010/main" val="137315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DDMRP Stock Buffer Symbol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428558" y="2807180"/>
            <a:ext cx="2454033" cy="1952913"/>
            <a:chOff x="826" y="1303"/>
            <a:chExt cx="280" cy="238"/>
          </a:xfrm>
        </p:grpSpPr>
        <p:sp>
          <p:nvSpPr>
            <p:cNvPr id="4" name="AutoShape 39"/>
            <p:cNvSpPr>
              <a:spLocks noChangeArrowheads="1"/>
            </p:cNvSpPr>
            <p:nvPr/>
          </p:nvSpPr>
          <p:spPr bwMode="auto">
            <a:xfrm>
              <a:off x="826" y="1303"/>
              <a:ext cx="280" cy="2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4 w 21600"/>
                <a:gd name="T13" fmla="*/ 4538 h 21600"/>
                <a:gd name="T14" fmla="*/ 17126 w 21600"/>
                <a:gd name="T15" fmla="*/ 170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5" name="AutoShape 40"/>
            <p:cNvSpPr>
              <a:spLocks noChangeArrowheads="1"/>
            </p:cNvSpPr>
            <p:nvPr/>
          </p:nvSpPr>
          <p:spPr bwMode="auto">
            <a:xfrm>
              <a:off x="869" y="1452"/>
              <a:ext cx="194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7 w 21600"/>
                <a:gd name="T13" fmla="*/ 3436 h 21600"/>
                <a:gd name="T14" fmla="*/ 18313 w 21600"/>
                <a:gd name="T15" fmla="*/ 181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052" y="21600"/>
                  </a:lnTo>
                  <a:lnTo>
                    <a:pt x="1854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6" name="AutoShape 41"/>
            <p:cNvSpPr>
              <a:spLocks noChangeArrowheads="1"/>
            </p:cNvSpPr>
            <p:nvPr/>
          </p:nvSpPr>
          <p:spPr bwMode="auto">
            <a:xfrm>
              <a:off x="848" y="1371"/>
              <a:ext cx="237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96 w 21600"/>
                <a:gd name="T13" fmla="*/ 2842 h 21600"/>
                <a:gd name="T14" fmla="*/ 18804 w 21600"/>
                <a:gd name="T15" fmla="*/ 187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44" y="21600"/>
                  </a:lnTo>
                  <a:lnTo>
                    <a:pt x="196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99464" y="2313599"/>
            <a:ext cx="131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PPT Graphic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65309" y="2313599"/>
            <a:ext cx="2678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 Metafile Graphic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75" y="2807180"/>
            <a:ext cx="2520950" cy="200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8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Min-Max Stock Buffer Symbol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28558" y="2807180"/>
            <a:ext cx="2454033" cy="1958356"/>
            <a:chOff x="1428558" y="2807180"/>
            <a:chExt cx="2454033" cy="1958356"/>
          </a:xfrm>
        </p:grpSpPr>
        <p:sp>
          <p:nvSpPr>
            <p:cNvPr id="4" name="AutoShape 39"/>
            <p:cNvSpPr>
              <a:spLocks noChangeArrowheads="1"/>
            </p:cNvSpPr>
            <p:nvPr/>
          </p:nvSpPr>
          <p:spPr bwMode="auto">
            <a:xfrm>
              <a:off x="1428558" y="2807180"/>
              <a:ext cx="2454033" cy="19529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4 w 21600"/>
                <a:gd name="T13" fmla="*/ 4538 h 21600"/>
                <a:gd name="T14" fmla="*/ 17126 w 21600"/>
                <a:gd name="T15" fmla="*/ 170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5" name="AutoShape 40"/>
            <p:cNvSpPr>
              <a:spLocks noChangeArrowheads="1"/>
            </p:cNvSpPr>
            <p:nvPr/>
          </p:nvSpPr>
          <p:spPr bwMode="auto">
            <a:xfrm>
              <a:off x="1746913" y="3813072"/>
              <a:ext cx="1815153" cy="9524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7 w 21600"/>
                <a:gd name="T13" fmla="*/ 3436 h 21600"/>
                <a:gd name="T14" fmla="*/ 18313 w 21600"/>
                <a:gd name="T15" fmla="*/ 181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052" y="21600"/>
                  </a:lnTo>
                  <a:lnTo>
                    <a:pt x="1854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99464" y="2313599"/>
            <a:ext cx="131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PPT Graphic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65309" y="2313599"/>
            <a:ext cx="2678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 Metafile Graphic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75" y="2807180"/>
            <a:ext cx="25209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4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403</Words>
  <Application>Microsoft Office PowerPoint</Application>
  <PresentationFormat>Widescreen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Copyright and Use Information</vt:lpstr>
      <vt:lpstr>Buy the Books!</vt:lpstr>
      <vt:lpstr>Become a Certified Demand Driven Planner</vt:lpstr>
      <vt:lpstr>Bill of Material (BOM) Structure</vt:lpstr>
      <vt:lpstr>BOM Structure with Lead Time Days</vt:lpstr>
      <vt:lpstr>BOM and Routing Structure</vt:lpstr>
      <vt:lpstr>DDMRP Stock Buffer Symbol</vt:lpstr>
      <vt:lpstr>Min-Max Stock Buffer Symbol</vt:lpstr>
      <vt:lpstr>Variability Wave</vt:lpstr>
      <vt:lpstr>Buffer Calculation Grid</vt:lpstr>
      <vt:lpstr>Stock Buffers with Decoupled Explosion</vt:lpstr>
      <vt:lpstr>Time &amp; Capacity Buffer &amp; Control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Smith</dc:creator>
  <cp:lastModifiedBy>Chad Smith</cp:lastModifiedBy>
  <cp:revision>32</cp:revision>
  <dcterms:created xsi:type="dcterms:W3CDTF">2016-02-02T01:12:47Z</dcterms:created>
  <dcterms:modified xsi:type="dcterms:W3CDTF">2019-04-26T18:08:28Z</dcterms:modified>
</cp:coreProperties>
</file>