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2" r:id="rId3"/>
    <p:sldId id="296" r:id="rId4"/>
    <p:sldId id="297" r:id="rId5"/>
    <p:sldId id="278" r:id="rId6"/>
    <p:sldId id="298" r:id="rId7"/>
    <p:sldId id="299" r:id="rId8"/>
    <p:sldId id="395" r:id="rId9"/>
    <p:sldId id="396" r:id="rId10"/>
    <p:sldId id="303" r:id="rId11"/>
    <p:sldId id="354" r:id="rId12"/>
    <p:sldId id="397" r:id="rId13"/>
    <p:sldId id="3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ad\Dropbox\Demand%20Driven%20Institute%20-Chad%20and%20Carol\Newest%20book\Graphics\Chapter10examp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Sheet1!$A$334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</c:ser>
        <c:ser>
          <c:idx val="1"/>
          <c:order val="1"/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Sheet1!$A$335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ser>
          <c:idx val="2"/>
          <c:order val="2"/>
          <c:spPr>
            <a:solidFill>
              <a:srgbClr val="00CC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Sheet1!$A$336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5317512"/>
        <c:axId val="395317904"/>
      </c:barChart>
      <c:catAx>
        <c:axId val="395317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5317904"/>
        <c:crosses val="autoZero"/>
        <c:auto val="1"/>
        <c:lblAlgn val="ctr"/>
        <c:lblOffset val="100"/>
        <c:noMultiLvlLbl val="0"/>
      </c:catAx>
      <c:valAx>
        <c:axId val="39531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1751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3581B-3305-4095-88CC-68A13F6D3F34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35B47-D15D-48A1-8A0A-E0B36BB3D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4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5B47-D15D-48A1-8A0A-E0B36BB3D0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4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6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275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0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8150" y="6455354"/>
            <a:ext cx="62357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2016 by Industrial Press.  All rights reserved.  For individual non-commercial use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038B9-EF68-42C2-9381-A786EA576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9500" y="365125"/>
            <a:ext cx="10033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0" y="1825625"/>
            <a:ext cx="10033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6" y="6093983"/>
            <a:ext cx="1646488" cy="731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386708" y="6052708"/>
            <a:ext cx="805292" cy="8052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537" y="97285"/>
            <a:ext cx="1041322" cy="144994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62"/>
          <a:stretch/>
        </p:blipFill>
        <p:spPr>
          <a:xfrm>
            <a:off x="14956" y="62992"/>
            <a:ext cx="1064544" cy="73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3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Demand-Driven-Material-Requirements-Planning/dp/083113598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demanddriveninstitut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Demand-Driven-Performance-Debra-Smith/dp/0071796096" TargetMode="External"/><Relationship Id="rId2" Type="http://schemas.openxmlformats.org/officeDocument/2006/relationships/hyperlink" Target="http://www.amazon.com/Demand-Driven-Material-Requirements-Planning/dp/08311359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azon.com/Orlickys-Material-Requirements-Planning-Third/dp/007175563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646" y="5821251"/>
            <a:ext cx="9144000" cy="64072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DDMRP Symbols and Graphics Pack</a:t>
            </a:r>
            <a:endParaRPr lang="en-US" sz="3600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203" y="1247873"/>
            <a:ext cx="2544556" cy="354306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381912" y="1522829"/>
            <a:ext cx="1615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Presented by: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0" y="2006122"/>
            <a:ext cx="3346360" cy="148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9"/>
          <p:cNvSpPr>
            <a:spLocks/>
          </p:cNvSpPr>
          <p:nvPr/>
        </p:nvSpPr>
        <p:spPr bwMode="auto">
          <a:xfrm rot="21388221" flipH="1">
            <a:off x="2891076" y="2137489"/>
            <a:ext cx="6559801" cy="1155400"/>
          </a:xfrm>
          <a:custGeom>
            <a:avLst/>
            <a:gdLst>
              <a:gd name="T0" fmla="*/ 0 w 4891"/>
              <a:gd name="T1" fmla="*/ 1 h 1635"/>
              <a:gd name="T2" fmla="*/ 0 w 4891"/>
              <a:gd name="T3" fmla="*/ 1 h 1635"/>
              <a:gd name="T4" fmla="*/ 0 w 4891"/>
              <a:gd name="T5" fmla="*/ 1 h 1635"/>
              <a:gd name="T6" fmla="*/ 0 w 4891"/>
              <a:gd name="T7" fmla="*/ 1 h 1635"/>
              <a:gd name="T8" fmla="*/ 0 w 4891"/>
              <a:gd name="T9" fmla="*/ 1 h 1635"/>
              <a:gd name="T10" fmla="*/ 0 w 4891"/>
              <a:gd name="T11" fmla="*/ 1 h 1635"/>
              <a:gd name="T12" fmla="*/ 0 w 4891"/>
              <a:gd name="T13" fmla="*/ 1 h 1635"/>
              <a:gd name="T14" fmla="*/ 0 w 4891"/>
              <a:gd name="T15" fmla="*/ 1 h 1635"/>
              <a:gd name="T16" fmla="*/ 0 w 4891"/>
              <a:gd name="T17" fmla="*/ 1 h 1635"/>
              <a:gd name="T18" fmla="*/ 0 w 4891"/>
              <a:gd name="T19" fmla="*/ 1 h 1635"/>
              <a:gd name="T20" fmla="*/ 0 w 4891"/>
              <a:gd name="T21" fmla="*/ 1 h 16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91"/>
              <a:gd name="T34" fmla="*/ 0 h 1635"/>
              <a:gd name="T35" fmla="*/ 4891 w 4891"/>
              <a:gd name="T36" fmla="*/ 1635 h 163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91" h="1635">
                <a:moveTo>
                  <a:pt x="4891" y="874"/>
                </a:moveTo>
                <a:cubicBezTo>
                  <a:pt x="4795" y="781"/>
                  <a:pt x="4700" y="689"/>
                  <a:pt x="4590" y="700"/>
                </a:cubicBezTo>
                <a:cubicBezTo>
                  <a:pt x="4480" y="711"/>
                  <a:pt x="4364" y="950"/>
                  <a:pt x="4233" y="938"/>
                </a:cubicBezTo>
                <a:cubicBezTo>
                  <a:pt x="4102" y="926"/>
                  <a:pt x="3929" y="595"/>
                  <a:pt x="3803" y="627"/>
                </a:cubicBezTo>
                <a:cubicBezTo>
                  <a:pt x="3677" y="659"/>
                  <a:pt x="3620" y="1160"/>
                  <a:pt x="3474" y="1130"/>
                </a:cubicBezTo>
                <a:cubicBezTo>
                  <a:pt x="3328" y="1100"/>
                  <a:pt x="3101" y="421"/>
                  <a:pt x="2926" y="444"/>
                </a:cubicBezTo>
                <a:cubicBezTo>
                  <a:pt x="2751" y="467"/>
                  <a:pt x="2612" y="1310"/>
                  <a:pt x="2423" y="1267"/>
                </a:cubicBezTo>
                <a:cubicBezTo>
                  <a:pt x="2234" y="1224"/>
                  <a:pt x="1998" y="130"/>
                  <a:pt x="1792" y="188"/>
                </a:cubicBezTo>
                <a:cubicBezTo>
                  <a:pt x="1586" y="246"/>
                  <a:pt x="1421" y="1635"/>
                  <a:pt x="1189" y="1615"/>
                </a:cubicBezTo>
                <a:cubicBezTo>
                  <a:pt x="957" y="1595"/>
                  <a:pt x="600" y="140"/>
                  <a:pt x="402" y="70"/>
                </a:cubicBezTo>
                <a:cubicBezTo>
                  <a:pt x="204" y="0"/>
                  <a:pt x="102" y="597"/>
                  <a:pt x="0" y="119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76601" y="2187824"/>
            <a:ext cx="212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Variability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Variability Wave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21488"/>
              </p:ext>
            </p:extLst>
          </p:nvPr>
        </p:nvGraphicFramePr>
        <p:xfrm>
          <a:off x="382506" y="2006433"/>
          <a:ext cx="11599444" cy="3962400"/>
        </p:xfrm>
        <a:graphic>
          <a:graphicData uri="http://schemas.openxmlformats.org/drawingml/2006/table">
            <a:tbl>
              <a:tblPr/>
              <a:tblGrid>
                <a:gridCol w="2598813"/>
                <a:gridCol w="1478874"/>
                <a:gridCol w="1138331"/>
                <a:gridCol w="3191713"/>
                <a:gridCol w="3191713"/>
              </a:tblGrid>
              <a:tr h="161925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Example Part Buffer Calculation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Average Daily Usage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Green 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Buffer Profile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M, M (.5), L (.33)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LT Factor: 60 (DLT (12)x ADU (10) x Lead Time Factor (.5))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MOQ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Minimum Order Quantity: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Imposed or Desired Order Cycle (DOC)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Order Cycle: 70 (7(OC) x 10(ADU))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Decoupled Lead Time (DLT)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Yellow 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120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(12(DLT) x 10(ADU))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Red 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80 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(Red Base (60) + Red Safety (20))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Red Base: </a:t>
                      </a:r>
                      <a:r>
                        <a:rPr kumimoji="0" lang="en-US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60 (DLT (12)x ADU (10) x Lead Time Factor (.5))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 gridSpan="2"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Red Safety: 20 (Red Base (60) x Variability Factor (.5))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437675"/>
              </p:ext>
            </p:extLst>
          </p:nvPr>
        </p:nvGraphicFramePr>
        <p:xfrm>
          <a:off x="8916521" y="2120816"/>
          <a:ext cx="2943785" cy="374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Calculation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6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487643" y="2164948"/>
            <a:ext cx="3958142" cy="3649645"/>
            <a:chOff x="4065396" y="2742550"/>
            <a:chExt cx="2619375" cy="2415221"/>
          </a:xfrm>
        </p:grpSpPr>
        <p:cxnSp>
          <p:nvCxnSpPr>
            <p:cNvPr id="118" name="AutoShape 113"/>
            <p:cNvCxnSpPr>
              <a:cxnSpLocks noChangeShapeType="1"/>
              <a:stCxn id="126" idx="3"/>
              <a:endCxn id="133" idx="3"/>
            </p:cNvCxnSpPr>
            <p:nvPr/>
          </p:nvCxnSpPr>
          <p:spPr bwMode="auto">
            <a:xfrm rot="16200000" flipH="1" flipV="1">
              <a:off x="4495035" y="2839169"/>
              <a:ext cx="690920" cy="497681"/>
            </a:xfrm>
            <a:prstGeom prst="curvedConnector3">
              <a:avLst>
                <a:gd name="adj1" fmla="val -32567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AutoShape 122"/>
            <p:cNvCxnSpPr>
              <a:cxnSpLocks noChangeShapeType="1"/>
              <a:stCxn id="126" idx="3"/>
              <a:endCxn id="150" idx="3"/>
            </p:cNvCxnSpPr>
            <p:nvPr/>
          </p:nvCxnSpPr>
          <p:spPr bwMode="auto">
            <a:xfrm rot="16200000" flipH="1">
              <a:off x="5304144" y="2527741"/>
              <a:ext cx="459068" cy="888687"/>
            </a:xfrm>
            <a:prstGeom prst="curvedConnector4">
              <a:avLst>
                <a:gd name="adj1" fmla="val -49014"/>
                <a:gd name="adj2" fmla="val 99678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6" name="Rectangle 32"/>
            <p:cNvSpPr>
              <a:spLocks noChangeArrowheads="1"/>
            </p:cNvSpPr>
            <p:nvPr/>
          </p:nvSpPr>
          <p:spPr bwMode="auto">
            <a:xfrm rot="16200000">
              <a:off x="4941280" y="2746141"/>
              <a:ext cx="296108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27" name="Rectangle 33"/>
            <p:cNvSpPr>
              <a:spLocks noChangeArrowheads="1"/>
            </p:cNvSpPr>
            <p:nvPr/>
          </p:nvSpPr>
          <p:spPr bwMode="auto">
            <a:xfrm rot="16200000">
              <a:off x="4554267" y="4620244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cxnSp>
          <p:nvCxnSpPr>
            <p:cNvPr id="128" name="AutoShape 34"/>
            <p:cNvCxnSpPr>
              <a:cxnSpLocks noChangeShapeType="1"/>
              <a:stCxn id="127" idx="3"/>
              <a:endCxn id="132" idx="1"/>
            </p:cNvCxnSpPr>
            <p:nvPr/>
          </p:nvCxnSpPr>
          <p:spPr bwMode="auto">
            <a:xfrm rot="16200000">
              <a:off x="4558019" y="4469849"/>
              <a:ext cx="29428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Rectangle 51"/>
            <p:cNvSpPr>
              <a:spLocks noChangeArrowheads="1"/>
            </p:cNvSpPr>
            <p:nvPr/>
          </p:nvSpPr>
          <p:spPr bwMode="auto">
            <a:xfrm rot="16200000">
              <a:off x="6391004" y="4028941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0" name="Rectangle 52"/>
            <p:cNvSpPr>
              <a:spLocks noChangeArrowheads="1"/>
            </p:cNvSpPr>
            <p:nvPr/>
          </p:nvSpPr>
          <p:spPr bwMode="auto">
            <a:xfrm rot="16200000">
              <a:off x="5834249" y="3436267"/>
              <a:ext cx="296108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1" name="Rectangle 54"/>
            <p:cNvSpPr>
              <a:spLocks noChangeArrowheads="1"/>
            </p:cNvSpPr>
            <p:nvPr/>
          </p:nvSpPr>
          <p:spPr bwMode="auto">
            <a:xfrm rot="16200000">
              <a:off x="5833792" y="4028941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2" name="Rectangle 55"/>
            <p:cNvSpPr>
              <a:spLocks noChangeArrowheads="1"/>
            </p:cNvSpPr>
            <p:nvPr/>
          </p:nvSpPr>
          <p:spPr bwMode="auto">
            <a:xfrm rot="16200000">
              <a:off x="4554267" y="4028941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3" name="Rectangle 56"/>
            <p:cNvSpPr>
              <a:spLocks noChangeArrowheads="1"/>
            </p:cNvSpPr>
            <p:nvPr/>
          </p:nvSpPr>
          <p:spPr bwMode="auto">
            <a:xfrm rot="16200000">
              <a:off x="4443599" y="3436267"/>
              <a:ext cx="296108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34" name="Rectangle 58"/>
            <p:cNvSpPr>
              <a:spLocks noChangeArrowheads="1"/>
            </p:cNvSpPr>
            <p:nvPr/>
          </p:nvSpPr>
          <p:spPr bwMode="auto">
            <a:xfrm rot="16200000">
              <a:off x="4941280" y="3437061"/>
              <a:ext cx="296108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cxnSp>
          <p:nvCxnSpPr>
            <p:cNvPr id="135" name="AutoShape 59"/>
            <p:cNvCxnSpPr>
              <a:cxnSpLocks noChangeShapeType="1"/>
              <a:stCxn id="132" idx="3"/>
              <a:endCxn id="134" idx="1"/>
            </p:cNvCxnSpPr>
            <p:nvPr/>
          </p:nvCxnSpPr>
          <p:spPr bwMode="auto">
            <a:xfrm rot="16200000">
              <a:off x="4747605" y="3683957"/>
              <a:ext cx="296108" cy="38735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AutoShape 60"/>
            <p:cNvCxnSpPr>
              <a:cxnSpLocks noChangeShapeType="1"/>
              <a:stCxn id="133" idx="3"/>
              <a:endCxn id="126" idx="1"/>
            </p:cNvCxnSpPr>
            <p:nvPr/>
          </p:nvCxnSpPr>
          <p:spPr bwMode="auto">
            <a:xfrm rot="16200000">
              <a:off x="4642691" y="2986826"/>
              <a:ext cx="394811" cy="49847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AutoShape 61"/>
            <p:cNvCxnSpPr>
              <a:cxnSpLocks noChangeShapeType="1"/>
              <a:stCxn id="142" idx="3"/>
              <a:endCxn id="134" idx="1"/>
            </p:cNvCxnSpPr>
            <p:nvPr/>
          </p:nvCxnSpPr>
          <p:spPr bwMode="auto">
            <a:xfrm rot="16200000" flipV="1">
              <a:off x="5155592" y="3663319"/>
              <a:ext cx="296108" cy="4286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AutoShape 62"/>
            <p:cNvCxnSpPr>
              <a:cxnSpLocks noChangeShapeType="1"/>
              <a:stCxn id="131" idx="3"/>
              <a:endCxn id="130" idx="1"/>
            </p:cNvCxnSpPr>
            <p:nvPr/>
          </p:nvCxnSpPr>
          <p:spPr bwMode="auto">
            <a:xfrm rot="16200000">
              <a:off x="5836630" y="3877632"/>
              <a:ext cx="29610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AutoShape 63"/>
            <p:cNvCxnSpPr>
              <a:cxnSpLocks noChangeShapeType="1"/>
              <a:stCxn id="134" idx="3"/>
              <a:endCxn id="126" idx="1"/>
            </p:cNvCxnSpPr>
            <p:nvPr/>
          </p:nvCxnSpPr>
          <p:spPr bwMode="auto">
            <a:xfrm rot="16200000">
              <a:off x="4891928" y="3236064"/>
              <a:ext cx="394811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AutoShape 64"/>
            <p:cNvCxnSpPr>
              <a:cxnSpLocks noChangeShapeType="1"/>
              <a:stCxn id="130" idx="3"/>
              <a:endCxn id="126" idx="1"/>
            </p:cNvCxnSpPr>
            <p:nvPr/>
          </p:nvCxnSpPr>
          <p:spPr bwMode="auto">
            <a:xfrm rot="16200000" flipV="1">
              <a:off x="5338810" y="2789182"/>
              <a:ext cx="394811" cy="89376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AutoShape 65"/>
            <p:cNvCxnSpPr>
              <a:cxnSpLocks noChangeShapeType="1"/>
            </p:cNvCxnSpPr>
            <p:nvPr/>
          </p:nvCxnSpPr>
          <p:spPr bwMode="auto">
            <a:xfrm rot="16200000" flipV="1">
              <a:off x="6114442" y="3599819"/>
              <a:ext cx="296108" cy="5556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2" name="Rectangle 66"/>
            <p:cNvSpPr>
              <a:spLocks noChangeArrowheads="1"/>
            </p:cNvSpPr>
            <p:nvPr/>
          </p:nvSpPr>
          <p:spPr bwMode="auto">
            <a:xfrm rot="16200000">
              <a:off x="5368654" y="4028941"/>
              <a:ext cx="297022" cy="290513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43" name="Rectangle 67"/>
            <p:cNvSpPr>
              <a:spLocks noChangeArrowheads="1"/>
            </p:cNvSpPr>
            <p:nvPr/>
          </p:nvSpPr>
          <p:spPr bwMode="auto">
            <a:xfrm rot="16200000">
              <a:off x="5610748" y="4621037"/>
              <a:ext cx="297022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sp>
          <p:nvSpPr>
            <p:cNvPr id="144" name="Rectangle 69"/>
            <p:cNvSpPr>
              <a:spLocks noChangeArrowheads="1"/>
            </p:cNvSpPr>
            <p:nvPr/>
          </p:nvSpPr>
          <p:spPr bwMode="auto">
            <a:xfrm rot="16200000">
              <a:off x="5126560" y="4621037"/>
              <a:ext cx="297022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cxnSp>
          <p:nvCxnSpPr>
            <p:cNvPr id="145" name="AutoShape 71"/>
            <p:cNvCxnSpPr>
              <a:cxnSpLocks noChangeShapeType="1"/>
              <a:stCxn id="144" idx="3"/>
              <a:endCxn id="142" idx="1"/>
            </p:cNvCxnSpPr>
            <p:nvPr/>
          </p:nvCxnSpPr>
          <p:spPr bwMode="auto">
            <a:xfrm rot="16200000">
              <a:off x="5250962" y="4348405"/>
              <a:ext cx="294281" cy="24288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AutoShape 72"/>
            <p:cNvCxnSpPr>
              <a:cxnSpLocks noChangeShapeType="1"/>
              <a:stCxn id="143" idx="3"/>
              <a:endCxn id="142" idx="1"/>
            </p:cNvCxnSpPr>
            <p:nvPr/>
          </p:nvCxnSpPr>
          <p:spPr bwMode="auto">
            <a:xfrm rot="16200000" flipV="1">
              <a:off x="5492262" y="4349992"/>
              <a:ext cx="294281" cy="23971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7" name="Rectangle 37"/>
            <p:cNvSpPr>
              <a:spLocks noChangeArrowheads="1"/>
            </p:cNvSpPr>
            <p:nvPr/>
          </p:nvSpPr>
          <p:spPr bwMode="auto">
            <a:xfrm rot="16200000">
              <a:off x="4061805" y="4630634"/>
              <a:ext cx="296108" cy="288925"/>
            </a:xfrm>
            <a:prstGeom prst="rect">
              <a:avLst/>
            </a:prstGeom>
            <a:solidFill>
              <a:srgbClr val="DDDDD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en-US" altLang="en-US" sz="900"/>
            </a:p>
          </p:txBody>
        </p:sp>
        <p:cxnSp>
          <p:nvCxnSpPr>
            <p:cNvPr id="148" name="AutoShape 62"/>
            <p:cNvCxnSpPr>
              <a:cxnSpLocks noChangeShapeType="1"/>
              <a:stCxn id="147" idx="3"/>
              <a:endCxn id="132" idx="1"/>
            </p:cNvCxnSpPr>
            <p:nvPr/>
          </p:nvCxnSpPr>
          <p:spPr bwMode="auto">
            <a:xfrm rot="16200000">
              <a:off x="4304548" y="4228019"/>
              <a:ext cx="304334" cy="493713"/>
            </a:xfrm>
            <a:prstGeom prst="bentConnector3">
              <a:avLst>
                <a:gd name="adj1" fmla="val 4969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49" name="Group 38"/>
            <p:cNvGrpSpPr>
              <a:grpSpLocks/>
            </p:cNvGrpSpPr>
            <p:nvPr/>
          </p:nvGrpSpPr>
          <p:grpSpPr bwMode="auto">
            <a:xfrm>
              <a:off x="5862351" y="3201618"/>
              <a:ext cx="231342" cy="201460"/>
              <a:chOff x="826" y="1303"/>
              <a:chExt cx="280" cy="238"/>
            </a:xfrm>
          </p:grpSpPr>
          <p:sp>
            <p:nvSpPr>
              <p:cNvPr id="150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1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2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53" name="Group 38"/>
            <p:cNvGrpSpPr>
              <a:grpSpLocks/>
            </p:cNvGrpSpPr>
            <p:nvPr/>
          </p:nvGrpSpPr>
          <p:grpSpPr bwMode="auto">
            <a:xfrm>
              <a:off x="5408278" y="3772792"/>
              <a:ext cx="231342" cy="201460"/>
              <a:chOff x="826" y="1303"/>
              <a:chExt cx="280" cy="238"/>
            </a:xfrm>
          </p:grpSpPr>
          <p:sp>
            <p:nvSpPr>
              <p:cNvPr id="154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5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6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57" name="Group 38"/>
            <p:cNvGrpSpPr>
              <a:grpSpLocks/>
            </p:cNvGrpSpPr>
            <p:nvPr/>
          </p:nvGrpSpPr>
          <p:grpSpPr bwMode="auto">
            <a:xfrm>
              <a:off x="4612724" y="3772792"/>
              <a:ext cx="231342" cy="201460"/>
              <a:chOff x="826" y="1303"/>
              <a:chExt cx="280" cy="238"/>
            </a:xfrm>
          </p:grpSpPr>
          <p:sp>
            <p:nvSpPr>
              <p:cNvPr id="158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9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0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61" name="Group 38"/>
            <p:cNvGrpSpPr>
              <a:grpSpLocks/>
            </p:cNvGrpSpPr>
            <p:nvPr/>
          </p:nvGrpSpPr>
          <p:grpSpPr bwMode="auto">
            <a:xfrm>
              <a:off x="5153339" y="4956311"/>
              <a:ext cx="231342" cy="201460"/>
              <a:chOff x="826" y="1303"/>
              <a:chExt cx="280" cy="238"/>
            </a:xfrm>
          </p:grpSpPr>
          <p:sp>
            <p:nvSpPr>
              <p:cNvPr id="162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3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4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65" name="Group 38"/>
            <p:cNvGrpSpPr>
              <a:grpSpLocks/>
            </p:cNvGrpSpPr>
            <p:nvPr/>
          </p:nvGrpSpPr>
          <p:grpSpPr bwMode="auto">
            <a:xfrm>
              <a:off x="5639402" y="4956311"/>
              <a:ext cx="231342" cy="201460"/>
              <a:chOff x="826" y="1303"/>
              <a:chExt cx="280" cy="238"/>
            </a:xfrm>
          </p:grpSpPr>
          <p:sp>
            <p:nvSpPr>
              <p:cNvPr id="166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7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68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69" name="Group 38"/>
            <p:cNvGrpSpPr>
              <a:grpSpLocks/>
            </p:cNvGrpSpPr>
            <p:nvPr/>
          </p:nvGrpSpPr>
          <p:grpSpPr bwMode="auto">
            <a:xfrm>
              <a:off x="4604807" y="4956311"/>
              <a:ext cx="231342" cy="201460"/>
              <a:chOff x="826" y="1303"/>
              <a:chExt cx="280" cy="238"/>
            </a:xfrm>
          </p:grpSpPr>
          <p:sp>
            <p:nvSpPr>
              <p:cNvPr id="170" name="AutoShape 39"/>
              <p:cNvSpPr>
                <a:spLocks noChangeArrowheads="1"/>
              </p:cNvSpPr>
              <p:nvPr/>
            </p:nvSpPr>
            <p:spPr bwMode="auto">
              <a:xfrm>
                <a:off x="826" y="1303"/>
                <a:ext cx="280" cy="238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71" name="AutoShape 40"/>
              <p:cNvSpPr>
                <a:spLocks noChangeArrowheads="1"/>
              </p:cNvSpPr>
              <p:nvPr/>
            </p:nvSpPr>
            <p:spPr bwMode="auto">
              <a:xfrm>
                <a:off x="871" y="1452"/>
                <a:ext cx="184" cy="88"/>
              </a:xfrm>
              <a:custGeom>
                <a:avLst/>
                <a:gdLst>
                  <a:gd name="G0" fmla="+- 3052 0 0"/>
                  <a:gd name="G1" fmla="+- 21600 0 3052"/>
                  <a:gd name="G2" fmla="*/ 3052 1 2"/>
                  <a:gd name="G3" fmla="+- 21600 0 G2"/>
                  <a:gd name="G4" fmla="+/ 3052 21600 2"/>
                  <a:gd name="G5" fmla="+/ G1 0 2"/>
                  <a:gd name="G6" fmla="*/ 21600 21600 3052"/>
                  <a:gd name="G7" fmla="*/ G6 1 2"/>
                  <a:gd name="G8" fmla="+- 21600 0 G7"/>
                  <a:gd name="G9" fmla="*/ 21600 1 2"/>
                  <a:gd name="G10" fmla="+- 3052 0 G9"/>
                  <a:gd name="G11" fmla="?: G10 G8 0"/>
                  <a:gd name="G12" fmla="?: G10 G7 21600"/>
                  <a:gd name="T0" fmla="*/ 20074 w 21600"/>
                  <a:gd name="T1" fmla="*/ 10800 h 21600"/>
                  <a:gd name="T2" fmla="*/ 10800 w 21600"/>
                  <a:gd name="T3" fmla="*/ 21600 h 21600"/>
                  <a:gd name="T4" fmla="*/ 1526 w 21600"/>
                  <a:gd name="T5" fmla="*/ 10800 h 21600"/>
                  <a:gd name="T6" fmla="*/ 10800 w 21600"/>
                  <a:gd name="T7" fmla="*/ 0 h 21600"/>
                  <a:gd name="T8" fmla="*/ 3326 w 21600"/>
                  <a:gd name="T9" fmla="*/ 3326 h 21600"/>
                  <a:gd name="T10" fmla="*/ 18274 w 21600"/>
                  <a:gd name="T11" fmla="*/ 1827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3052" y="21600"/>
                    </a:lnTo>
                    <a:lnTo>
                      <a:pt x="18548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72" name="AutoShape 41"/>
              <p:cNvSpPr>
                <a:spLocks noChangeArrowheads="1"/>
              </p:cNvSpPr>
              <p:nvPr/>
            </p:nvSpPr>
            <p:spPr bwMode="auto">
              <a:xfrm>
                <a:off x="852" y="1376"/>
                <a:ext cx="224" cy="76"/>
              </a:xfrm>
              <a:custGeom>
                <a:avLst/>
                <a:gdLst>
                  <a:gd name="G0" fmla="+- 1944 0 0"/>
                  <a:gd name="G1" fmla="+- 21600 0 1944"/>
                  <a:gd name="G2" fmla="*/ 1944 1 2"/>
                  <a:gd name="G3" fmla="+- 21600 0 G2"/>
                  <a:gd name="G4" fmla="+/ 1944 21600 2"/>
                  <a:gd name="G5" fmla="+/ G1 0 2"/>
                  <a:gd name="G6" fmla="*/ 21600 21600 1944"/>
                  <a:gd name="G7" fmla="*/ G6 1 2"/>
                  <a:gd name="G8" fmla="+- 21600 0 G7"/>
                  <a:gd name="G9" fmla="*/ 21600 1 2"/>
                  <a:gd name="G10" fmla="+- 1944 0 G9"/>
                  <a:gd name="G11" fmla="?: G10 G8 0"/>
                  <a:gd name="G12" fmla="?: G10 G7 21600"/>
                  <a:gd name="T0" fmla="*/ 20628 w 21600"/>
                  <a:gd name="T1" fmla="*/ 10800 h 21600"/>
                  <a:gd name="T2" fmla="*/ 10800 w 21600"/>
                  <a:gd name="T3" fmla="*/ 21600 h 21600"/>
                  <a:gd name="T4" fmla="*/ 972 w 21600"/>
                  <a:gd name="T5" fmla="*/ 10800 h 21600"/>
                  <a:gd name="T6" fmla="*/ 10800 w 21600"/>
                  <a:gd name="T7" fmla="*/ 0 h 21600"/>
                  <a:gd name="T8" fmla="*/ 2772 w 21600"/>
                  <a:gd name="T9" fmla="*/ 2772 h 21600"/>
                  <a:gd name="T10" fmla="*/ 18828 w 21600"/>
                  <a:gd name="T11" fmla="*/ 18828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944" y="21600"/>
                    </a:lnTo>
                    <a:lnTo>
                      <a:pt x="1965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82124" tIns="41061" rIns="82124" bIns="41061" anchor="ctr"/>
              <a:lstStyle/>
              <a:p>
                <a:pPr>
                  <a:defRPr/>
                </a:pPr>
                <a:endPara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cxnSp>
          <p:nvCxnSpPr>
            <p:cNvPr id="173" name="AutoShape 113"/>
            <p:cNvCxnSpPr>
              <a:cxnSpLocks noChangeShapeType="1"/>
              <a:stCxn id="126" idx="3"/>
            </p:cNvCxnSpPr>
            <p:nvPr/>
          </p:nvCxnSpPr>
          <p:spPr bwMode="auto">
            <a:xfrm rot="16200000" flipH="1" flipV="1">
              <a:off x="4440560" y="3078975"/>
              <a:ext cx="985200" cy="312350"/>
            </a:xfrm>
            <a:prstGeom prst="curvedConnector3">
              <a:avLst>
                <a:gd name="adj1" fmla="val -22839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4" name="AutoShape 122"/>
            <p:cNvCxnSpPr>
              <a:cxnSpLocks noChangeShapeType="1"/>
              <a:stCxn id="152" idx="0"/>
              <a:endCxn id="129" idx="3"/>
            </p:cNvCxnSpPr>
            <p:nvPr/>
          </p:nvCxnSpPr>
          <p:spPr bwMode="auto">
            <a:xfrm>
              <a:off x="6060579" y="3295576"/>
              <a:ext cx="478937" cy="730111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5" name="AutoShape 122"/>
            <p:cNvCxnSpPr>
              <a:cxnSpLocks noChangeShapeType="1"/>
              <a:stCxn id="151" idx="3"/>
              <a:endCxn id="131" idx="2"/>
            </p:cNvCxnSpPr>
            <p:nvPr/>
          </p:nvCxnSpPr>
          <p:spPr bwMode="auto">
            <a:xfrm>
              <a:off x="5975544" y="3327742"/>
              <a:ext cx="152016" cy="846456"/>
            </a:xfrm>
            <a:prstGeom prst="curvedConnector3">
              <a:avLst>
                <a:gd name="adj1" fmla="val 252519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AutoShape 113"/>
            <p:cNvCxnSpPr>
              <a:cxnSpLocks noChangeShapeType="1"/>
              <a:stCxn id="126" idx="3"/>
            </p:cNvCxnSpPr>
            <p:nvPr/>
          </p:nvCxnSpPr>
          <p:spPr bwMode="auto">
            <a:xfrm rot="16200000" flipH="1">
              <a:off x="4816368" y="3015517"/>
              <a:ext cx="987026" cy="441092"/>
            </a:xfrm>
            <a:prstGeom prst="curvedConnector3">
              <a:avLst>
                <a:gd name="adj1" fmla="val -22797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AutoShape 113"/>
            <p:cNvCxnSpPr>
              <a:cxnSpLocks noChangeShapeType="1"/>
              <a:stCxn id="160" idx="0"/>
              <a:endCxn id="172" idx="0"/>
            </p:cNvCxnSpPr>
            <p:nvPr/>
          </p:nvCxnSpPr>
          <p:spPr bwMode="auto">
            <a:xfrm flipH="1">
              <a:off x="4803035" y="3866750"/>
              <a:ext cx="7917" cy="1183519"/>
            </a:xfrm>
            <a:prstGeom prst="curvedConnector3">
              <a:avLst>
                <a:gd name="adj1" fmla="val -2992649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8" name="AutoShape 114"/>
            <p:cNvCxnSpPr>
              <a:cxnSpLocks noChangeShapeType="1"/>
            </p:cNvCxnSpPr>
            <p:nvPr/>
          </p:nvCxnSpPr>
          <p:spPr bwMode="auto">
            <a:xfrm rot="10800000" flipV="1">
              <a:off x="4249945" y="3881712"/>
              <a:ext cx="353218" cy="745332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AutoShape 114"/>
            <p:cNvCxnSpPr>
              <a:cxnSpLocks noChangeShapeType="1"/>
              <a:stCxn id="156" idx="0"/>
              <a:endCxn id="166" idx="0"/>
            </p:cNvCxnSpPr>
            <p:nvPr/>
          </p:nvCxnSpPr>
          <p:spPr bwMode="auto">
            <a:xfrm>
              <a:off x="5606506" y="3866750"/>
              <a:ext cx="235320" cy="1190291"/>
            </a:xfrm>
            <a:prstGeom prst="curvedConnector3">
              <a:avLst>
                <a:gd name="adj1" fmla="val 209433"/>
              </a:avLst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AutoShape 114"/>
            <p:cNvCxnSpPr>
              <a:cxnSpLocks noChangeShapeType="1"/>
            </p:cNvCxnSpPr>
            <p:nvPr/>
          </p:nvCxnSpPr>
          <p:spPr bwMode="auto">
            <a:xfrm rot="10800000" flipV="1">
              <a:off x="5221275" y="3936160"/>
              <a:ext cx="206016" cy="1001089"/>
            </a:xfrm>
            <a:prstGeom prst="curvedConnector2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Buffers with Decoupled Explosion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1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&amp; Capacity Buffer &amp; Control Points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063063" y="2594247"/>
            <a:ext cx="2104259" cy="363265"/>
            <a:chOff x="6203489" y="1066800"/>
            <a:chExt cx="1357625" cy="457200"/>
          </a:xfrm>
        </p:grpSpPr>
        <p:sp>
          <p:nvSpPr>
            <p:cNvPr id="4" name="Rectangle 3"/>
            <p:cNvSpPr/>
            <p:nvPr/>
          </p:nvSpPr>
          <p:spPr>
            <a:xfrm>
              <a:off x="6203489" y="1066800"/>
              <a:ext cx="457200" cy="457200"/>
            </a:xfrm>
            <a:prstGeom prst="rect">
              <a:avLst/>
            </a:prstGeom>
            <a:solidFill>
              <a:srgbClr val="00CC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646714" y="1066800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03914" y="1066800"/>
              <a:ext cx="457200" cy="45720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66652" y="1800226"/>
            <a:ext cx="3173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 Buffer Symbols</a:t>
            </a:r>
            <a:endParaRPr lang="en-US" sz="2800" dirty="0"/>
          </a:p>
        </p:txBody>
      </p: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1417383" y="3856963"/>
            <a:ext cx="1523695" cy="1572362"/>
            <a:chOff x="4080" y="240"/>
            <a:chExt cx="1488" cy="1463"/>
          </a:xfrm>
        </p:grpSpPr>
        <p:sp>
          <p:nvSpPr>
            <p:cNvPr id="9" name="AutoShape 77"/>
            <p:cNvSpPr>
              <a:spLocks noChangeArrowheads="1"/>
            </p:cNvSpPr>
            <p:nvPr/>
          </p:nvSpPr>
          <p:spPr bwMode="auto">
            <a:xfrm rot="-5400000">
              <a:off x="4092" y="228"/>
              <a:ext cx="1463" cy="1488"/>
            </a:xfrm>
            <a:custGeom>
              <a:avLst/>
              <a:gdLst>
                <a:gd name="T0" fmla="*/ 3 w 21600"/>
                <a:gd name="T1" fmla="*/ 0 h 21600"/>
                <a:gd name="T2" fmla="*/ 0 w 21600"/>
                <a:gd name="T3" fmla="*/ 3 h 21600"/>
                <a:gd name="T4" fmla="*/ 3 w 21600"/>
                <a:gd name="T5" fmla="*/ 1 h 21600"/>
                <a:gd name="T6" fmla="*/ 6 w 21600"/>
                <a:gd name="T7" fmla="*/ 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10 w 21600"/>
                <a:gd name="T13" fmla="*/ 0 h 21600"/>
                <a:gd name="T14" fmla="*/ 21290 w 21600"/>
                <a:gd name="T15" fmla="*/ 1262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144" y="10462"/>
                  </a:moveTo>
                  <a:cubicBezTo>
                    <a:pt x="3325" y="6365"/>
                    <a:pt x="6699" y="3136"/>
                    <a:pt x="10800" y="3137"/>
                  </a:cubicBezTo>
                  <a:cubicBezTo>
                    <a:pt x="14900" y="3137"/>
                    <a:pt x="18274" y="6365"/>
                    <a:pt x="18455" y="10462"/>
                  </a:cubicBezTo>
                  <a:lnTo>
                    <a:pt x="21589" y="10323"/>
                  </a:lnTo>
                  <a:cubicBezTo>
                    <a:pt x="21334" y="4549"/>
                    <a:pt x="16579" y="-1"/>
                    <a:pt x="10799" y="0"/>
                  </a:cubicBezTo>
                  <a:cubicBezTo>
                    <a:pt x="5020" y="0"/>
                    <a:pt x="265" y="4549"/>
                    <a:pt x="10" y="10323"/>
                  </a:cubicBezTo>
                  <a:lnTo>
                    <a:pt x="3144" y="10462"/>
                  </a:lnTo>
                  <a:close/>
                </a:path>
              </a:pathLst>
            </a:custGeom>
            <a:solidFill>
              <a:srgbClr val="33CC33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" name="AutoShape 78"/>
            <p:cNvSpPr>
              <a:spLocks noChangeArrowheads="1"/>
            </p:cNvSpPr>
            <p:nvPr/>
          </p:nvSpPr>
          <p:spPr bwMode="auto">
            <a:xfrm rot="-5400000">
              <a:off x="4272" y="432"/>
              <a:ext cx="1104" cy="1104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1 w 21600"/>
                <a:gd name="T5" fmla="*/ 1 h 21600"/>
                <a:gd name="T6" fmla="*/ 3 w 21600"/>
                <a:gd name="T7" fmla="*/ 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13 w 21600"/>
                <a:gd name="T13" fmla="*/ 0 h 21600"/>
                <a:gd name="T14" fmla="*/ 21287 w 21600"/>
                <a:gd name="T15" fmla="*/ 1242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4070" y="10506"/>
                  </a:moveTo>
                  <a:cubicBezTo>
                    <a:pt x="4227" y="6903"/>
                    <a:pt x="7194" y="4063"/>
                    <a:pt x="10800" y="4064"/>
                  </a:cubicBezTo>
                  <a:cubicBezTo>
                    <a:pt x="14405" y="4064"/>
                    <a:pt x="17372" y="6903"/>
                    <a:pt x="17529" y="10506"/>
                  </a:cubicBezTo>
                  <a:lnTo>
                    <a:pt x="21589" y="10328"/>
                  </a:lnTo>
                  <a:cubicBezTo>
                    <a:pt x="21337" y="4552"/>
                    <a:pt x="16581" y="-1"/>
                    <a:pt x="10799" y="0"/>
                  </a:cubicBezTo>
                  <a:cubicBezTo>
                    <a:pt x="5018" y="0"/>
                    <a:pt x="262" y="4552"/>
                    <a:pt x="10" y="10328"/>
                  </a:cubicBezTo>
                  <a:lnTo>
                    <a:pt x="4070" y="10506"/>
                  </a:lnTo>
                  <a:close/>
                </a:path>
              </a:pathLst>
            </a:cu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AutoShape 79"/>
            <p:cNvSpPr>
              <a:spLocks noChangeArrowheads="1"/>
            </p:cNvSpPr>
            <p:nvPr/>
          </p:nvSpPr>
          <p:spPr bwMode="auto">
            <a:xfrm rot="-5400000">
              <a:off x="4488" y="600"/>
              <a:ext cx="720" cy="76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50 w 21600"/>
                <a:gd name="T13" fmla="*/ 0 h 21600"/>
                <a:gd name="T14" fmla="*/ 21450 w 21600"/>
                <a:gd name="T15" fmla="*/ 1164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670" y="10209"/>
                  </a:moveTo>
                  <a:cubicBezTo>
                    <a:pt x="5971" y="7603"/>
                    <a:pt x="8177" y="5636"/>
                    <a:pt x="10800" y="5637"/>
                  </a:cubicBezTo>
                  <a:cubicBezTo>
                    <a:pt x="13422" y="5637"/>
                    <a:pt x="15628" y="7603"/>
                    <a:pt x="15929" y="10209"/>
                  </a:cubicBezTo>
                  <a:lnTo>
                    <a:pt x="21529" y="9563"/>
                  </a:lnTo>
                  <a:cubicBezTo>
                    <a:pt x="20901" y="4113"/>
                    <a:pt x="16286" y="-1"/>
                    <a:pt x="10799" y="0"/>
                  </a:cubicBezTo>
                  <a:cubicBezTo>
                    <a:pt x="5313" y="0"/>
                    <a:pt x="698" y="4113"/>
                    <a:pt x="70" y="9563"/>
                  </a:cubicBezTo>
                  <a:lnTo>
                    <a:pt x="5670" y="10209"/>
                  </a:lnTo>
                  <a:close/>
                </a:path>
              </a:pathLst>
            </a:custGeom>
            <a:solidFill>
              <a:srgbClr val="FF00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085204" y="1800226"/>
            <a:ext cx="3691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Capacity Buffer Symbols</a:t>
            </a:r>
            <a:endParaRPr lang="en-US" sz="2800" dirty="0"/>
          </a:p>
        </p:txBody>
      </p:sp>
      <p:grpSp>
        <p:nvGrpSpPr>
          <p:cNvPr id="15" name="Group 196"/>
          <p:cNvGrpSpPr>
            <a:grpSpLocks/>
          </p:cNvGrpSpPr>
          <p:nvPr/>
        </p:nvGrpSpPr>
        <p:grpSpPr bwMode="auto">
          <a:xfrm>
            <a:off x="4513732" y="2824256"/>
            <a:ext cx="944094" cy="863328"/>
            <a:chOff x="240" y="756"/>
            <a:chExt cx="1152" cy="828"/>
          </a:xfrm>
        </p:grpSpPr>
        <p:sp>
          <p:nvSpPr>
            <p:cNvPr id="16" name="Rectangle 197"/>
            <p:cNvSpPr>
              <a:spLocks noChangeArrowheads="1"/>
            </p:cNvSpPr>
            <p:nvPr/>
          </p:nvSpPr>
          <p:spPr bwMode="auto">
            <a:xfrm>
              <a:off x="240" y="1308"/>
              <a:ext cx="1152" cy="27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98"/>
            <p:cNvSpPr>
              <a:spLocks noChangeArrowheads="1"/>
            </p:cNvSpPr>
            <p:nvPr/>
          </p:nvSpPr>
          <p:spPr bwMode="auto">
            <a:xfrm>
              <a:off x="240" y="1032"/>
              <a:ext cx="1152" cy="2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99"/>
            <p:cNvSpPr>
              <a:spLocks noChangeArrowheads="1"/>
            </p:cNvSpPr>
            <p:nvPr/>
          </p:nvSpPr>
          <p:spPr bwMode="auto">
            <a:xfrm>
              <a:off x="240" y="756"/>
              <a:ext cx="1152" cy="2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5930838" y="3445989"/>
            <a:ext cx="1226547" cy="152040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5930838" y="3152129"/>
            <a:ext cx="1226547" cy="2938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5930838" y="2858268"/>
            <a:ext cx="1226547" cy="29386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5930838" y="2564408"/>
            <a:ext cx="1226547" cy="29386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033051" y="3790955"/>
            <a:ext cx="51106" cy="11754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135263" y="4097592"/>
            <a:ext cx="51106" cy="86880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237475" y="3893168"/>
            <a:ext cx="51106" cy="10732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339687" y="3024363"/>
            <a:ext cx="51106" cy="194203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441900" y="3944274"/>
            <a:ext cx="51106" cy="102212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6544112" y="3790955"/>
            <a:ext cx="51106" cy="117544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6646324" y="3279894"/>
            <a:ext cx="51106" cy="168650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6748537" y="4199805"/>
            <a:ext cx="51106" cy="76659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6850749" y="3893168"/>
            <a:ext cx="51106" cy="1073229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6952961" y="4046486"/>
            <a:ext cx="51106" cy="9199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7055173" y="3586531"/>
            <a:ext cx="51106" cy="137986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9400383" y="2809968"/>
            <a:ext cx="1087436" cy="1083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/>
              <a:t>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19265" y="1800226"/>
            <a:ext cx="3249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Control Point Symbol</a:t>
            </a:r>
            <a:endParaRPr lang="en-US" sz="2800" dirty="0"/>
          </a:p>
        </p:txBody>
      </p:sp>
      <p:sp>
        <p:nvSpPr>
          <p:cNvPr id="51" name="Oval 45"/>
          <p:cNvSpPr>
            <a:spLocks noChangeArrowheads="1"/>
          </p:cNvSpPr>
          <p:nvPr/>
        </p:nvSpPr>
        <p:spPr bwMode="auto">
          <a:xfrm>
            <a:off x="9400383" y="4166642"/>
            <a:ext cx="1087436" cy="1083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36874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and </a:t>
            </a:r>
            <a:r>
              <a:rPr lang="en-US" dirty="0"/>
              <a:t>U</a:t>
            </a:r>
            <a:r>
              <a:rPr lang="en-US" dirty="0" smtClean="0"/>
              <a:t>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are placing these DDMRP symbols and formats in the public domain in order to provide consistent demand driven design formats throughout the world.</a:t>
            </a:r>
          </a:p>
          <a:p>
            <a:pPr marL="0" indent="0">
              <a:buNone/>
            </a:pPr>
            <a:r>
              <a:rPr lang="en-US" dirty="0" smtClean="0"/>
              <a:t>For inquiries regarding these figures or graphics please contact: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admin@demanddriveninstitute.com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 the Books!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To see how to build demand driven designs please refer to:</a:t>
            </a:r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Demand Driven Material Requirements Planning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hlinkClick r:id="rId3"/>
              </a:rPr>
              <a:t>Demand Driven Performance – Using Smart Metrics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hlinkClick r:id="rId4"/>
              </a:rPr>
              <a:t>Orlicky’s Material Requirements Planning 3/E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759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a Certified Demand Driven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62806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Demand Driven Material Requirements Planning </a:t>
            </a:r>
            <a:r>
              <a:rPr lang="en-US" dirty="0" smtClean="0"/>
              <a:t>is the official text book of the </a:t>
            </a:r>
            <a:r>
              <a:rPr lang="en-US" dirty="0" smtClean="0"/>
              <a:t>Driven </a:t>
            </a:r>
            <a:r>
              <a:rPr lang="en-US" dirty="0" smtClean="0"/>
              <a:t>Planner </a:t>
            </a:r>
            <a:r>
              <a:rPr lang="en-US" dirty="0" smtClean="0"/>
              <a:t>(DDP</a:t>
            </a:r>
            <a:r>
              <a:rPr lang="en-US" dirty="0" smtClean="0"/>
              <a:t>) Program.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69216" y="3060717"/>
            <a:ext cx="75845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Demand Driven Planner (DDP) program is designed for planning, purchasing and supply chain personnel responsible for maintaining a DDMRP implementation.  Designed by the leading authorities on DDMRP at the Demand Driven Institute, the Demand Driven Planner program is comprised of 13 modules of in-depth DDMRP education. The DDP Program is THE official preparatory course for the ISCEA’s Certified Demand Driven Planner (CDDP) Certification test. 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5"/>
          <a:stretch/>
        </p:blipFill>
        <p:spPr>
          <a:xfrm>
            <a:off x="632252" y="3060717"/>
            <a:ext cx="3136964" cy="213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5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573887" y="2161213"/>
            <a:ext cx="4514045" cy="4115601"/>
            <a:chOff x="336" y="2256"/>
            <a:chExt cx="1632" cy="1488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1248" y="2256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101</a:t>
              </a: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80" y="2592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201</a:t>
              </a: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248" y="2592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203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728" y="2592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204</a:t>
              </a: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1056" y="292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302</a:t>
              </a: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440" y="292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303P</a:t>
              </a: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912" y="3264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403P</a:t>
              </a:r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1200" y="3264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404P</a:t>
              </a:r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480" y="292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301</a:t>
              </a:r>
            </a:p>
          </p:txBody>
        </p:sp>
        <p:cxnSp>
          <p:nvCxnSpPr>
            <p:cNvPr id="13" name="AutoShape 15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-5400000">
              <a:off x="888" y="2112"/>
              <a:ext cx="192" cy="7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6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-5400000">
              <a:off x="1272" y="2496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7"/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16200000" flipH="1">
              <a:off x="1512" y="2256"/>
              <a:ext cx="192" cy="4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8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 rot="5400000">
              <a:off x="1176" y="2736"/>
              <a:ext cx="192" cy="19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9"/>
            <p:cNvCxnSpPr>
              <a:cxnSpLocks noChangeShapeType="1"/>
              <a:stCxn id="6" idx="2"/>
              <a:endCxn id="9" idx="0"/>
            </p:cNvCxnSpPr>
            <p:nvPr/>
          </p:nvCxnSpPr>
          <p:spPr bwMode="auto">
            <a:xfrm rot="16200000" flipH="1">
              <a:off x="1368" y="2736"/>
              <a:ext cx="192" cy="19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20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5400000">
              <a:off x="1008" y="3096"/>
              <a:ext cx="192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21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16200000" flipH="1">
              <a:off x="1152" y="3096"/>
              <a:ext cx="192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22"/>
            <p:cNvCxnSpPr>
              <a:cxnSpLocks noChangeShapeType="1"/>
              <a:stCxn id="12" idx="0"/>
              <a:endCxn id="5" idx="2"/>
            </p:cNvCxnSpPr>
            <p:nvPr/>
          </p:nvCxnSpPr>
          <p:spPr bwMode="auto">
            <a:xfrm rot="-5400000">
              <a:off x="504" y="2832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336" y="3264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401P</a:t>
              </a: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624" y="3264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402</a:t>
              </a:r>
            </a:p>
          </p:txBody>
        </p:sp>
        <p:cxnSp>
          <p:nvCxnSpPr>
            <p:cNvPr id="23" name="AutoShape 25"/>
            <p:cNvCxnSpPr>
              <a:cxnSpLocks noChangeShapeType="1"/>
              <a:stCxn id="12" idx="2"/>
              <a:endCxn id="21" idx="0"/>
            </p:cNvCxnSpPr>
            <p:nvPr/>
          </p:nvCxnSpPr>
          <p:spPr bwMode="auto">
            <a:xfrm rot="5400000">
              <a:off x="432" y="3096"/>
              <a:ext cx="192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26"/>
            <p:cNvCxnSpPr>
              <a:cxnSpLocks noChangeShapeType="1"/>
              <a:stCxn id="12" idx="2"/>
              <a:endCxn id="22" idx="0"/>
            </p:cNvCxnSpPr>
            <p:nvPr/>
          </p:nvCxnSpPr>
          <p:spPr bwMode="auto">
            <a:xfrm rot="16200000" flipH="1">
              <a:off x="576" y="3096"/>
              <a:ext cx="192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1728" y="2928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304P</a:t>
              </a:r>
            </a:p>
          </p:txBody>
        </p:sp>
        <p:cxnSp>
          <p:nvCxnSpPr>
            <p:cNvPr id="26" name="AutoShape 28"/>
            <p:cNvCxnSpPr>
              <a:cxnSpLocks noChangeShapeType="1"/>
              <a:stCxn id="25" idx="0"/>
              <a:endCxn id="7" idx="2"/>
            </p:cNvCxnSpPr>
            <p:nvPr/>
          </p:nvCxnSpPr>
          <p:spPr bwMode="auto">
            <a:xfrm rot="-5400000">
              <a:off x="1752" y="2832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624" y="3600"/>
              <a:ext cx="240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501P</a:t>
              </a:r>
            </a:p>
          </p:txBody>
        </p:sp>
        <p:cxnSp>
          <p:nvCxnSpPr>
            <p:cNvPr id="28" name="AutoShape 30"/>
            <p:cNvCxnSpPr>
              <a:cxnSpLocks noChangeShapeType="1"/>
              <a:stCxn id="27" idx="0"/>
              <a:endCxn id="22" idx="2"/>
            </p:cNvCxnSpPr>
            <p:nvPr/>
          </p:nvCxnSpPr>
          <p:spPr bwMode="auto">
            <a:xfrm rot="-5400000">
              <a:off x="648" y="350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 (BOM)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5169755" y="2638174"/>
            <a:ext cx="773004" cy="452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FPE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159871" y="3522317"/>
            <a:ext cx="795767" cy="452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101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70912" y="4406460"/>
            <a:ext cx="795767" cy="452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205P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9037" y="4406460"/>
            <a:ext cx="795767" cy="452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204P</a:t>
            </a:r>
            <a:endParaRPr lang="en-US" sz="2200" dirty="0">
              <a:solidFill>
                <a:schemeClr val="tx1"/>
              </a:solidFill>
            </a:endParaRPr>
          </a:p>
        </p:txBody>
      </p:sp>
      <p:cxnSp>
        <p:nvCxnSpPr>
          <p:cNvPr id="37" name="Elbow Connector 36"/>
          <p:cNvCxnSpPr>
            <a:stCxn id="33" idx="2"/>
            <a:endCxn id="34" idx="0"/>
          </p:cNvCxnSpPr>
          <p:nvPr/>
        </p:nvCxnSpPr>
        <p:spPr>
          <a:xfrm rot="16200000" flipH="1">
            <a:off x="5341182" y="3305743"/>
            <a:ext cx="431649" cy="1498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4" idx="2"/>
            <a:endCxn id="35" idx="0"/>
          </p:cNvCxnSpPr>
          <p:nvPr/>
        </p:nvCxnSpPr>
        <p:spPr>
          <a:xfrm rot="5400000">
            <a:off x="5047452" y="3896156"/>
            <a:ext cx="431649" cy="588959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34" idx="2"/>
            <a:endCxn id="36" idx="0"/>
          </p:cNvCxnSpPr>
          <p:nvPr/>
        </p:nvCxnSpPr>
        <p:spPr>
          <a:xfrm rot="16200000" flipH="1">
            <a:off x="5626514" y="3906052"/>
            <a:ext cx="431649" cy="569166"/>
          </a:xfrm>
          <a:prstGeom prst="bent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241"/>
          <p:cNvSpPr>
            <a:spLocks noChangeArrowheads="1"/>
          </p:cNvSpPr>
          <p:nvPr/>
        </p:nvSpPr>
        <p:spPr bwMode="auto">
          <a:xfrm>
            <a:off x="5803775" y="2387573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2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41" name="Oval 241"/>
          <p:cNvSpPr>
            <a:spLocks noChangeArrowheads="1"/>
          </p:cNvSpPr>
          <p:nvPr/>
        </p:nvSpPr>
        <p:spPr bwMode="auto">
          <a:xfrm>
            <a:off x="4936501" y="3271716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42" name="Oval 241"/>
          <p:cNvSpPr>
            <a:spLocks noChangeArrowheads="1"/>
          </p:cNvSpPr>
          <p:nvPr/>
        </p:nvSpPr>
        <p:spPr bwMode="auto">
          <a:xfrm>
            <a:off x="4390166" y="4138891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20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43" name="Oval 241"/>
          <p:cNvSpPr>
            <a:spLocks noChangeArrowheads="1"/>
          </p:cNvSpPr>
          <p:nvPr/>
        </p:nvSpPr>
        <p:spPr bwMode="auto">
          <a:xfrm>
            <a:off x="6357930" y="4167118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anose="020B0604020202020204" pitchFamily="34" charset="0"/>
              </a:rPr>
              <a:t>20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 Structure with Lead Time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6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3480069" y="3681157"/>
            <a:ext cx="449263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4238894" y="3685919"/>
            <a:ext cx="449263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5013594" y="3690682"/>
            <a:ext cx="449263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3494357" y="2665157"/>
            <a:ext cx="449262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4240482" y="2671507"/>
            <a:ext cx="449262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4985019" y="2676269"/>
            <a:ext cx="449263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5761307" y="3695623"/>
            <a:ext cx="449262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F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5751782" y="2671507"/>
            <a:ext cx="449262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D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36" name="Oval 13"/>
          <p:cNvSpPr>
            <a:spLocks noChangeArrowheads="1"/>
          </p:cNvSpPr>
          <p:nvPr/>
        </p:nvSpPr>
        <p:spPr bwMode="auto">
          <a:xfrm>
            <a:off x="6275657" y="3185857"/>
            <a:ext cx="449262" cy="449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Z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37" name="Oval 14"/>
          <p:cNvSpPr>
            <a:spLocks noChangeArrowheads="1"/>
          </p:cNvSpPr>
          <p:nvPr/>
        </p:nvSpPr>
        <p:spPr bwMode="auto">
          <a:xfrm>
            <a:off x="8491385" y="3531250"/>
            <a:ext cx="449263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38" name="Oval 15"/>
          <p:cNvSpPr>
            <a:spLocks noChangeArrowheads="1"/>
          </p:cNvSpPr>
          <p:nvPr/>
        </p:nvSpPr>
        <p:spPr bwMode="auto">
          <a:xfrm>
            <a:off x="9248802" y="3534604"/>
            <a:ext cx="449262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" panose="020B0604020202020204" pitchFamily="34" charset="0"/>
              </a:rPr>
              <a:t>T</a:t>
            </a:r>
          </a:p>
        </p:txBody>
      </p:sp>
      <p:cxnSp>
        <p:nvCxnSpPr>
          <p:cNvPr id="39" name="AutoShape 16"/>
          <p:cNvCxnSpPr>
            <a:cxnSpLocks noChangeShapeType="1"/>
            <a:stCxn id="31" idx="6"/>
            <a:endCxn id="32" idx="2"/>
          </p:cNvCxnSpPr>
          <p:nvPr/>
        </p:nvCxnSpPr>
        <p:spPr bwMode="auto">
          <a:xfrm>
            <a:off x="3962669" y="2890582"/>
            <a:ext cx="258763" cy="63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AutoShape 17"/>
          <p:cNvCxnSpPr>
            <a:cxnSpLocks noChangeShapeType="1"/>
            <a:stCxn id="32" idx="6"/>
            <a:endCxn id="33" idx="2"/>
          </p:cNvCxnSpPr>
          <p:nvPr/>
        </p:nvCxnSpPr>
        <p:spPr bwMode="auto">
          <a:xfrm>
            <a:off x="4708794" y="2896932"/>
            <a:ext cx="257175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AutoShape 18"/>
          <p:cNvCxnSpPr>
            <a:cxnSpLocks noChangeShapeType="1"/>
            <a:stCxn id="33" idx="6"/>
            <a:endCxn id="35" idx="2"/>
          </p:cNvCxnSpPr>
          <p:nvPr/>
        </p:nvCxnSpPr>
        <p:spPr bwMode="auto">
          <a:xfrm flipV="1">
            <a:off x="5453332" y="2896932"/>
            <a:ext cx="279400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19"/>
          <p:cNvCxnSpPr>
            <a:cxnSpLocks noChangeShapeType="1"/>
            <a:stCxn id="35" idx="5"/>
            <a:endCxn id="36" idx="1"/>
          </p:cNvCxnSpPr>
          <p:nvPr/>
        </p:nvCxnSpPr>
        <p:spPr bwMode="auto">
          <a:xfrm>
            <a:off x="6135957" y="3074732"/>
            <a:ext cx="204787" cy="157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20"/>
          <p:cNvCxnSpPr>
            <a:cxnSpLocks noChangeShapeType="1"/>
            <a:stCxn id="28" idx="6"/>
            <a:endCxn id="29" idx="2"/>
          </p:cNvCxnSpPr>
          <p:nvPr/>
        </p:nvCxnSpPr>
        <p:spPr bwMode="auto">
          <a:xfrm>
            <a:off x="3948382" y="3906582"/>
            <a:ext cx="271462" cy="4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21"/>
          <p:cNvCxnSpPr>
            <a:cxnSpLocks noChangeShapeType="1"/>
            <a:stCxn id="29" idx="6"/>
            <a:endCxn id="30" idx="2"/>
          </p:cNvCxnSpPr>
          <p:nvPr/>
        </p:nvCxnSpPr>
        <p:spPr bwMode="auto">
          <a:xfrm>
            <a:off x="4707207" y="3911344"/>
            <a:ext cx="287337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22"/>
          <p:cNvCxnSpPr>
            <a:cxnSpLocks noChangeShapeType="1"/>
            <a:stCxn id="30" idx="6"/>
            <a:endCxn id="34" idx="2"/>
          </p:cNvCxnSpPr>
          <p:nvPr/>
        </p:nvCxnSpPr>
        <p:spPr bwMode="auto">
          <a:xfrm>
            <a:off x="5462857" y="3915313"/>
            <a:ext cx="298450" cy="494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23"/>
          <p:cNvCxnSpPr>
            <a:cxnSpLocks noChangeShapeType="1"/>
            <a:stCxn id="34" idx="7"/>
            <a:endCxn id="36" idx="3"/>
          </p:cNvCxnSpPr>
          <p:nvPr/>
        </p:nvCxnSpPr>
        <p:spPr bwMode="auto">
          <a:xfrm flipV="1">
            <a:off x="6144776" y="3569326"/>
            <a:ext cx="196674" cy="19209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24"/>
          <p:cNvCxnSpPr>
            <a:cxnSpLocks noChangeShapeType="1"/>
            <a:stCxn id="111" idx="3"/>
            <a:endCxn id="37" idx="2"/>
          </p:cNvCxnSpPr>
          <p:nvPr/>
        </p:nvCxnSpPr>
        <p:spPr bwMode="auto">
          <a:xfrm>
            <a:off x="8049052" y="3410488"/>
            <a:ext cx="442333" cy="34539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AutoShape 25"/>
          <p:cNvCxnSpPr>
            <a:cxnSpLocks noChangeShapeType="1"/>
            <a:stCxn id="37" idx="6"/>
            <a:endCxn id="38" idx="2"/>
          </p:cNvCxnSpPr>
          <p:nvPr/>
        </p:nvCxnSpPr>
        <p:spPr bwMode="auto">
          <a:xfrm>
            <a:off x="8940648" y="3755882"/>
            <a:ext cx="308154" cy="33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9993339" y="3534604"/>
            <a:ext cx="960437" cy="4540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</a:rPr>
              <a:t>FPF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2189898" y="2660840"/>
            <a:ext cx="960438" cy="458341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</a:rPr>
              <a:t>205P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1" name="Rectangle 28"/>
          <p:cNvSpPr>
            <a:spLocks noChangeArrowheads="1"/>
          </p:cNvSpPr>
          <p:nvPr/>
        </p:nvSpPr>
        <p:spPr bwMode="auto">
          <a:xfrm>
            <a:off x="2189899" y="3681157"/>
            <a:ext cx="960437" cy="4587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</a:rPr>
              <a:t>204P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cxnSp>
        <p:nvCxnSpPr>
          <p:cNvPr id="52" name="AutoShape 29"/>
          <p:cNvCxnSpPr>
            <a:cxnSpLocks noChangeShapeType="1"/>
            <a:stCxn id="50" idx="3"/>
            <a:endCxn id="31" idx="2"/>
          </p:cNvCxnSpPr>
          <p:nvPr/>
        </p:nvCxnSpPr>
        <p:spPr bwMode="auto">
          <a:xfrm flipV="1">
            <a:off x="3150336" y="2889788"/>
            <a:ext cx="344021" cy="22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30"/>
          <p:cNvCxnSpPr>
            <a:cxnSpLocks noChangeShapeType="1"/>
            <a:stCxn id="51" idx="3"/>
            <a:endCxn id="28" idx="2"/>
          </p:cNvCxnSpPr>
          <p:nvPr/>
        </p:nvCxnSpPr>
        <p:spPr bwMode="auto">
          <a:xfrm flipV="1">
            <a:off x="3150336" y="3905788"/>
            <a:ext cx="329733" cy="4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AutoShape 31"/>
          <p:cNvCxnSpPr>
            <a:cxnSpLocks noChangeShapeType="1"/>
            <a:stCxn id="38" idx="6"/>
            <a:endCxn id="49" idx="1"/>
          </p:cNvCxnSpPr>
          <p:nvPr/>
        </p:nvCxnSpPr>
        <p:spPr bwMode="auto">
          <a:xfrm>
            <a:off x="9698064" y="3759236"/>
            <a:ext cx="295275" cy="238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AutoShape 33"/>
          <p:cNvCxnSpPr>
            <a:cxnSpLocks noChangeShapeType="1"/>
            <a:stCxn id="74" idx="0"/>
            <a:endCxn id="37" idx="3"/>
          </p:cNvCxnSpPr>
          <p:nvPr/>
        </p:nvCxnSpPr>
        <p:spPr bwMode="auto">
          <a:xfrm flipV="1">
            <a:off x="7567874" y="3914720"/>
            <a:ext cx="989304" cy="70740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Rectangle 28"/>
          <p:cNvSpPr>
            <a:spLocks noChangeArrowheads="1"/>
          </p:cNvSpPr>
          <p:nvPr/>
        </p:nvSpPr>
        <p:spPr bwMode="auto">
          <a:xfrm>
            <a:off x="7058273" y="4622129"/>
            <a:ext cx="1019201" cy="477838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</a:rPr>
              <a:t>102P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98" name="Oval 14"/>
          <p:cNvSpPr>
            <a:spLocks noChangeArrowheads="1"/>
          </p:cNvSpPr>
          <p:nvPr/>
        </p:nvSpPr>
        <p:spPr bwMode="auto">
          <a:xfrm>
            <a:off x="8504264" y="2790143"/>
            <a:ext cx="449263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S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99" name="Oval 15"/>
          <p:cNvSpPr>
            <a:spLocks noChangeArrowheads="1"/>
          </p:cNvSpPr>
          <p:nvPr/>
        </p:nvSpPr>
        <p:spPr bwMode="auto">
          <a:xfrm>
            <a:off x="9248802" y="2793497"/>
            <a:ext cx="449262" cy="449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T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cxnSp>
        <p:nvCxnSpPr>
          <p:cNvPr id="100" name="AutoShape 25"/>
          <p:cNvCxnSpPr>
            <a:cxnSpLocks noChangeShapeType="1"/>
            <a:stCxn id="98" idx="6"/>
            <a:endCxn id="99" idx="2"/>
          </p:cNvCxnSpPr>
          <p:nvPr/>
        </p:nvCxnSpPr>
        <p:spPr bwMode="auto">
          <a:xfrm>
            <a:off x="8953527" y="3014775"/>
            <a:ext cx="295275" cy="335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Rectangle 26"/>
          <p:cNvSpPr>
            <a:spLocks noChangeArrowheads="1"/>
          </p:cNvSpPr>
          <p:nvPr/>
        </p:nvSpPr>
        <p:spPr bwMode="auto">
          <a:xfrm>
            <a:off x="9993339" y="2799245"/>
            <a:ext cx="960437" cy="4540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</a:rPr>
              <a:t>FPE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cxnSp>
        <p:nvCxnSpPr>
          <p:cNvPr id="102" name="AutoShape 31"/>
          <p:cNvCxnSpPr>
            <a:cxnSpLocks noChangeShapeType="1"/>
            <a:stCxn id="99" idx="6"/>
            <a:endCxn id="101" idx="1"/>
          </p:cNvCxnSpPr>
          <p:nvPr/>
        </p:nvCxnSpPr>
        <p:spPr bwMode="auto">
          <a:xfrm>
            <a:off x="9698064" y="3018129"/>
            <a:ext cx="295275" cy="812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24"/>
          <p:cNvCxnSpPr>
            <a:cxnSpLocks noChangeShapeType="1"/>
            <a:stCxn id="111" idx="3"/>
            <a:endCxn id="98" idx="2"/>
          </p:cNvCxnSpPr>
          <p:nvPr/>
        </p:nvCxnSpPr>
        <p:spPr bwMode="auto">
          <a:xfrm flipV="1">
            <a:off x="8049052" y="3014775"/>
            <a:ext cx="455212" cy="3957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Rectangle 28"/>
          <p:cNvSpPr>
            <a:spLocks noChangeArrowheads="1"/>
          </p:cNvSpPr>
          <p:nvPr/>
        </p:nvSpPr>
        <p:spPr bwMode="auto">
          <a:xfrm>
            <a:off x="7058273" y="3185857"/>
            <a:ext cx="990779" cy="44926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14388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1438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14388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14388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143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</a:rPr>
              <a:t>101</a:t>
            </a:r>
            <a:endParaRPr lang="en-US" altLang="en-US" sz="1800" b="1" dirty="0">
              <a:latin typeface="Arial" panose="020B0604020202020204" pitchFamily="34" charset="0"/>
            </a:endParaRPr>
          </a:p>
        </p:txBody>
      </p:sp>
      <p:cxnSp>
        <p:nvCxnSpPr>
          <p:cNvPr id="114" name="AutoShape 19"/>
          <p:cNvCxnSpPr>
            <a:cxnSpLocks noChangeShapeType="1"/>
            <a:stCxn id="36" idx="6"/>
            <a:endCxn id="111" idx="1"/>
          </p:cNvCxnSpPr>
          <p:nvPr/>
        </p:nvCxnSpPr>
        <p:spPr bwMode="auto">
          <a:xfrm>
            <a:off x="6724919" y="3410488"/>
            <a:ext cx="333354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Straight Connector 123"/>
          <p:cNvCxnSpPr/>
          <p:nvPr/>
        </p:nvCxnSpPr>
        <p:spPr>
          <a:xfrm>
            <a:off x="3335628" y="2292444"/>
            <a:ext cx="3515932" cy="1287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8558584" y="2491778"/>
            <a:ext cx="1287117" cy="266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4604421" y="1820110"/>
            <a:ext cx="97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days</a:t>
            </a:r>
            <a:endParaRPr lang="en-US" sz="2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8716016" y="1999104"/>
            <a:ext cx="964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 smtClean="0"/>
              <a:t> days</a:t>
            </a:r>
            <a:endParaRPr lang="en-US" sz="2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942852" y="2434473"/>
            <a:ext cx="980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 days</a:t>
            </a:r>
            <a:endParaRPr lang="en-US" sz="2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915159" y="3459849"/>
            <a:ext cx="977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 days</a:t>
            </a:r>
            <a:endParaRPr lang="en-US" sz="2400" dirty="0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1117508" y="2903938"/>
            <a:ext cx="950396" cy="0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063372" y="3920254"/>
            <a:ext cx="950396" cy="0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025090" y="4863976"/>
            <a:ext cx="950396" cy="0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888626" y="4334454"/>
            <a:ext cx="992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days</a:t>
            </a:r>
            <a:endParaRPr lang="en-US" sz="2400" dirty="0"/>
          </a:p>
        </p:txBody>
      </p:sp>
      <p:cxnSp>
        <p:nvCxnSpPr>
          <p:cNvPr id="140" name="Straight Connector 139"/>
          <p:cNvCxnSpPr/>
          <p:nvPr/>
        </p:nvCxnSpPr>
        <p:spPr>
          <a:xfrm>
            <a:off x="8557178" y="4413418"/>
            <a:ext cx="1287117" cy="2668"/>
          </a:xfrm>
          <a:prstGeom prst="line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8714610" y="3920744"/>
            <a:ext cx="958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</a:t>
            </a:r>
            <a:r>
              <a:rPr lang="en-US" sz="2400" dirty="0" smtClean="0"/>
              <a:t> days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 and Routing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DDMRP Stock Buffer Symbol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428558" y="2807180"/>
            <a:ext cx="2454033" cy="1952913"/>
            <a:chOff x="826" y="1303"/>
            <a:chExt cx="280" cy="238"/>
          </a:xfrm>
        </p:grpSpPr>
        <p:sp>
          <p:nvSpPr>
            <p:cNvPr id="4" name="AutoShape 39"/>
            <p:cNvSpPr>
              <a:spLocks noChangeArrowheads="1"/>
            </p:cNvSpPr>
            <p:nvPr/>
          </p:nvSpPr>
          <p:spPr bwMode="auto">
            <a:xfrm>
              <a:off x="826" y="1303"/>
              <a:ext cx="280" cy="2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4 w 21600"/>
                <a:gd name="T13" fmla="*/ 4538 h 21600"/>
                <a:gd name="T14" fmla="*/ 17126 w 21600"/>
                <a:gd name="T15" fmla="*/ 170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5" name="AutoShape 40"/>
            <p:cNvSpPr>
              <a:spLocks noChangeArrowheads="1"/>
            </p:cNvSpPr>
            <p:nvPr/>
          </p:nvSpPr>
          <p:spPr bwMode="auto">
            <a:xfrm>
              <a:off x="869" y="1452"/>
              <a:ext cx="194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7 w 21600"/>
                <a:gd name="T13" fmla="*/ 3436 h 21600"/>
                <a:gd name="T14" fmla="*/ 18313 w 21600"/>
                <a:gd name="T15" fmla="*/ 181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052" y="21600"/>
                  </a:lnTo>
                  <a:lnTo>
                    <a:pt x="1854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6" name="AutoShape 41"/>
            <p:cNvSpPr>
              <a:spLocks noChangeArrowheads="1"/>
            </p:cNvSpPr>
            <p:nvPr/>
          </p:nvSpPr>
          <p:spPr bwMode="auto">
            <a:xfrm>
              <a:off x="848" y="1371"/>
              <a:ext cx="237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96 w 21600"/>
                <a:gd name="T13" fmla="*/ 2842 h 21600"/>
                <a:gd name="T14" fmla="*/ 18804 w 21600"/>
                <a:gd name="T15" fmla="*/ 1875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44" y="21600"/>
                  </a:lnTo>
                  <a:lnTo>
                    <a:pt x="19656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999464" y="2313599"/>
            <a:ext cx="131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PPT Graphic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65309" y="2313599"/>
            <a:ext cx="2678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 Metafile Graphic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75" y="2807180"/>
            <a:ext cx="2520950" cy="200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8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Min-Max Stock Buffer Symbol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28558" y="2807180"/>
            <a:ext cx="2454033" cy="1958356"/>
            <a:chOff x="1428558" y="2807180"/>
            <a:chExt cx="2454033" cy="1958356"/>
          </a:xfrm>
        </p:grpSpPr>
        <p:sp>
          <p:nvSpPr>
            <p:cNvPr id="4" name="AutoShape 39"/>
            <p:cNvSpPr>
              <a:spLocks noChangeArrowheads="1"/>
            </p:cNvSpPr>
            <p:nvPr/>
          </p:nvSpPr>
          <p:spPr bwMode="auto">
            <a:xfrm>
              <a:off x="1428558" y="2807180"/>
              <a:ext cx="2454033" cy="195291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74 w 21600"/>
                <a:gd name="T13" fmla="*/ 4538 h 21600"/>
                <a:gd name="T14" fmla="*/ 17126 w 21600"/>
                <a:gd name="T15" fmla="*/ 170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5" name="AutoShape 40"/>
            <p:cNvSpPr>
              <a:spLocks noChangeArrowheads="1"/>
            </p:cNvSpPr>
            <p:nvPr/>
          </p:nvSpPr>
          <p:spPr bwMode="auto">
            <a:xfrm>
              <a:off x="1746913" y="3813072"/>
              <a:ext cx="1815153" cy="9524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7 w 21600"/>
                <a:gd name="T13" fmla="*/ 3436 h 21600"/>
                <a:gd name="T14" fmla="*/ 18313 w 21600"/>
                <a:gd name="T15" fmla="*/ 181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052" y="21600"/>
                  </a:lnTo>
                  <a:lnTo>
                    <a:pt x="1854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38100" cmpd="sng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999464" y="2313599"/>
            <a:ext cx="131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PPT Graphic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65309" y="2313599"/>
            <a:ext cx="2678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 Metafile Graphic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75" y="2807180"/>
            <a:ext cx="252095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4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385</Words>
  <Application>Microsoft Office PowerPoint</Application>
  <PresentationFormat>Widescreen</PresentationFormat>
  <Paragraphs>102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Copyright and Use Information</vt:lpstr>
      <vt:lpstr>Buy the Books!</vt:lpstr>
      <vt:lpstr>Become a Certified Demand Driven Planner</vt:lpstr>
      <vt:lpstr>Bill of Material (BOM) Structure</vt:lpstr>
      <vt:lpstr>BOM Structure with Lead Time Days</vt:lpstr>
      <vt:lpstr>BOM and Routing Structure</vt:lpstr>
      <vt:lpstr>DDMRP Stock Buffer Symbol</vt:lpstr>
      <vt:lpstr>Min-Max Stock Buffer Symbol</vt:lpstr>
      <vt:lpstr>Variability Wave</vt:lpstr>
      <vt:lpstr>Buffer Calculation Grid</vt:lpstr>
      <vt:lpstr>Stock Buffers with Decoupled Explosion</vt:lpstr>
      <vt:lpstr>Time &amp; Capacity Buffer &amp; Control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Smith</dc:creator>
  <cp:lastModifiedBy>Chad Smith</cp:lastModifiedBy>
  <cp:revision>31</cp:revision>
  <dcterms:created xsi:type="dcterms:W3CDTF">2016-02-02T01:12:47Z</dcterms:created>
  <dcterms:modified xsi:type="dcterms:W3CDTF">2017-01-04T22:27:40Z</dcterms:modified>
</cp:coreProperties>
</file>